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9"/>
  </p:notesMasterIdLst>
  <p:handoutMasterIdLst>
    <p:handoutMasterId r:id="rId130"/>
  </p:handoutMasterIdLst>
  <p:sldIdLst>
    <p:sldId id="256" r:id="rId2"/>
    <p:sldId id="707" r:id="rId3"/>
    <p:sldId id="840" r:id="rId4"/>
    <p:sldId id="788" r:id="rId5"/>
    <p:sldId id="545" r:id="rId6"/>
    <p:sldId id="708" r:id="rId7"/>
    <p:sldId id="709" r:id="rId8"/>
    <p:sldId id="710" r:id="rId9"/>
    <p:sldId id="711" r:id="rId10"/>
    <p:sldId id="712" r:id="rId11"/>
    <p:sldId id="713" r:id="rId12"/>
    <p:sldId id="714" r:id="rId13"/>
    <p:sldId id="715" r:id="rId14"/>
    <p:sldId id="847" r:id="rId15"/>
    <p:sldId id="717" r:id="rId16"/>
    <p:sldId id="716" r:id="rId17"/>
    <p:sldId id="718" r:id="rId18"/>
    <p:sldId id="848" r:id="rId19"/>
    <p:sldId id="789" r:id="rId20"/>
    <p:sldId id="720" r:id="rId21"/>
    <p:sldId id="729" r:id="rId22"/>
    <p:sldId id="730" r:id="rId23"/>
    <p:sldId id="719" r:id="rId24"/>
    <p:sldId id="721" r:id="rId25"/>
    <p:sldId id="722" r:id="rId26"/>
    <p:sldId id="723" r:id="rId27"/>
    <p:sldId id="724" r:id="rId28"/>
    <p:sldId id="727" r:id="rId29"/>
    <p:sldId id="728" r:id="rId30"/>
    <p:sldId id="725" r:id="rId31"/>
    <p:sldId id="731" r:id="rId32"/>
    <p:sldId id="735" r:id="rId33"/>
    <p:sldId id="732" r:id="rId34"/>
    <p:sldId id="849" r:id="rId35"/>
    <p:sldId id="733" r:id="rId36"/>
    <p:sldId id="790" r:id="rId37"/>
    <p:sldId id="631" r:id="rId38"/>
    <p:sldId id="736" r:id="rId39"/>
    <p:sldId id="753" r:id="rId40"/>
    <p:sldId id="624" r:id="rId41"/>
    <p:sldId id="738" r:id="rId42"/>
    <p:sldId id="739" r:id="rId43"/>
    <p:sldId id="741" r:id="rId44"/>
    <p:sldId id="742" r:id="rId45"/>
    <p:sldId id="643" r:id="rId46"/>
    <p:sldId id="747" r:id="rId47"/>
    <p:sldId id="743" r:id="rId48"/>
    <p:sldId id="745" r:id="rId49"/>
    <p:sldId id="797" r:id="rId50"/>
    <p:sldId id="791" r:id="rId51"/>
    <p:sldId id="758" r:id="rId52"/>
    <p:sldId id="764" r:id="rId53"/>
    <p:sldId id="792" r:id="rId54"/>
    <p:sldId id="763" r:id="rId55"/>
    <p:sldId id="799" r:id="rId56"/>
    <p:sldId id="793" r:id="rId57"/>
    <p:sldId id="765" r:id="rId58"/>
    <p:sldId id="766" r:id="rId59"/>
    <p:sldId id="767" r:id="rId60"/>
    <p:sldId id="768" r:id="rId61"/>
    <p:sldId id="769" r:id="rId62"/>
    <p:sldId id="770" r:id="rId63"/>
    <p:sldId id="771" r:id="rId64"/>
    <p:sldId id="772" r:id="rId65"/>
    <p:sldId id="773" r:id="rId66"/>
    <p:sldId id="794" r:id="rId67"/>
    <p:sldId id="775" r:id="rId68"/>
    <p:sldId id="776" r:id="rId69"/>
    <p:sldId id="777" r:id="rId70"/>
    <p:sldId id="778" r:id="rId71"/>
    <p:sldId id="779" r:id="rId72"/>
    <p:sldId id="780" r:id="rId73"/>
    <p:sldId id="781" r:id="rId74"/>
    <p:sldId id="782" r:id="rId75"/>
    <p:sldId id="783" r:id="rId76"/>
    <p:sldId id="784" r:id="rId77"/>
    <p:sldId id="785" r:id="rId78"/>
    <p:sldId id="786" r:id="rId79"/>
    <p:sldId id="787" r:id="rId80"/>
    <p:sldId id="798" r:id="rId81"/>
    <p:sldId id="795" r:id="rId82"/>
    <p:sldId id="800" r:id="rId83"/>
    <p:sldId id="801" r:id="rId84"/>
    <p:sldId id="841" r:id="rId85"/>
    <p:sldId id="802" r:id="rId86"/>
    <p:sldId id="803" r:id="rId87"/>
    <p:sldId id="804" r:id="rId88"/>
    <p:sldId id="805" r:id="rId89"/>
    <p:sldId id="806" r:id="rId90"/>
    <p:sldId id="807" r:id="rId91"/>
    <p:sldId id="808" r:id="rId92"/>
    <p:sldId id="809" r:id="rId93"/>
    <p:sldId id="810" r:id="rId94"/>
    <p:sldId id="811" r:id="rId95"/>
    <p:sldId id="812" r:id="rId96"/>
    <p:sldId id="842" r:id="rId97"/>
    <p:sldId id="813" r:id="rId98"/>
    <p:sldId id="814" r:id="rId99"/>
    <p:sldId id="815" r:id="rId100"/>
    <p:sldId id="816" r:id="rId101"/>
    <p:sldId id="817" r:id="rId102"/>
    <p:sldId id="818" r:id="rId103"/>
    <p:sldId id="819" r:id="rId104"/>
    <p:sldId id="820" r:id="rId105"/>
    <p:sldId id="821" r:id="rId106"/>
    <p:sldId id="843" r:id="rId107"/>
    <p:sldId id="822" r:id="rId108"/>
    <p:sldId id="823" r:id="rId109"/>
    <p:sldId id="824" r:id="rId110"/>
    <p:sldId id="825" r:id="rId111"/>
    <p:sldId id="826" r:id="rId112"/>
    <p:sldId id="844" r:id="rId113"/>
    <p:sldId id="827" r:id="rId114"/>
    <p:sldId id="828" r:id="rId115"/>
    <p:sldId id="829" r:id="rId116"/>
    <p:sldId id="830" r:id="rId117"/>
    <p:sldId id="831" r:id="rId118"/>
    <p:sldId id="832" r:id="rId119"/>
    <p:sldId id="845" r:id="rId120"/>
    <p:sldId id="833" r:id="rId121"/>
    <p:sldId id="834" r:id="rId122"/>
    <p:sldId id="835" r:id="rId123"/>
    <p:sldId id="836" r:id="rId124"/>
    <p:sldId id="837" r:id="rId125"/>
    <p:sldId id="838" r:id="rId126"/>
    <p:sldId id="846" r:id="rId127"/>
    <p:sldId id="839" r:id="rId128"/>
  </p:sldIdLst>
  <p:sldSz cx="9144000" cy="6858000" type="screen4x3"/>
  <p:notesSz cx="7315200" cy="9601200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5B17CCC-18FC-054B-9476-25007078A7C5}">
          <p14:sldIdLst>
            <p14:sldId id="256"/>
            <p14:sldId id="707"/>
            <p14:sldId id="840"/>
          </p14:sldIdLst>
        </p14:section>
        <p14:section name="Recap" id="{01AD856B-B237-624C-832B-112AD1BB1088}">
          <p14:sldIdLst>
            <p14:sldId id="788"/>
            <p14:sldId id="545"/>
            <p14:sldId id="708"/>
            <p14:sldId id="709"/>
            <p14:sldId id="710"/>
            <p14:sldId id="711"/>
            <p14:sldId id="712"/>
            <p14:sldId id="713"/>
            <p14:sldId id="714"/>
            <p14:sldId id="715"/>
            <p14:sldId id="847"/>
            <p14:sldId id="717"/>
            <p14:sldId id="716"/>
            <p14:sldId id="718"/>
            <p14:sldId id="848"/>
          </p14:sldIdLst>
        </p14:section>
        <p14:section name="Parameters" id="{2842D478-842E-7C42-B516-2841C674D8DD}">
          <p14:sldIdLst>
            <p14:sldId id="789"/>
            <p14:sldId id="720"/>
            <p14:sldId id="729"/>
            <p14:sldId id="730"/>
            <p14:sldId id="719"/>
            <p14:sldId id="721"/>
            <p14:sldId id="722"/>
            <p14:sldId id="723"/>
            <p14:sldId id="724"/>
            <p14:sldId id="727"/>
            <p14:sldId id="728"/>
            <p14:sldId id="725"/>
            <p14:sldId id="731"/>
            <p14:sldId id="735"/>
            <p14:sldId id="732"/>
            <p14:sldId id="849"/>
            <p14:sldId id="733"/>
          </p14:sldIdLst>
        </p14:section>
        <p14:section name="Return" id="{71D606AF-CF42-3D4C-96E7-AE8EA77D27FC}">
          <p14:sldIdLst>
            <p14:sldId id="790"/>
            <p14:sldId id="631"/>
            <p14:sldId id="736"/>
            <p14:sldId id="753"/>
            <p14:sldId id="624"/>
            <p14:sldId id="738"/>
            <p14:sldId id="739"/>
            <p14:sldId id="741"/>
            <p14:sldId id="742"/>
            <p14:sldId id="643"/>
            <p14:sldId id="747"/>
            <p14:sldId id="743"/>
            <p14:sldId id="745"/>
            <p14:sldId id="797"/>
          </p14:sldIdLst>
        </p14:section>
        <p14:section name="Random Numbers" id="{2E16CCF7-282B-5C48-BDF0-C493801AC028}">
          <p14:sldIdLst>
            <p14:sldId id="791"/>
            <p14:sldId id="758"/>
            <p14:sldId id="764"/>
          </p14:sldIdLst>
        </p14:section>
        <p14:section name="Text Processing" id="{1369A987-C39C-284F-AEB9-6A6B68E328A2}">
          <p14:sldIdLst>
            <p14:sldId id="792"/>
            <p14:sldId id="763"/>
            <p14:sldId id="799"/>
          </p14:sldIdLst>
        </p14:section>
        <p14:section name="Char" id="{7110982D-1262-C349-8E92-0FC13244E90D}">
          <p14:sldIdLst>
            <p14:sldId id="793"/>
            <p14:sldId id="765"/>
            <p14:sldId id="766"/>
            <p14:sldId id="767"/>
            <p14:sldId id="768"/>
            <p14:sldId id="769"/>
            <p14:sldId id="770"/>
            <p14:sldId id="771"/>
            <p14:sldId id="772"/>
            <p14:sldId id="773"/>
          </p14:sldIdLst>
        </p14:section>
        <p14:section name="Strings" id="{946007D6-5633-1C4F-8F4A-4E6D0ABECA00}">
          <p14:sldIdLst>
            <p14:sldId id="794"/>
            <p14:sldId id="775"/>
            <p14:sldId id="776"/>
            <p14:sldId id="777"/>
            <p14:sldId id="778"/>
            <p14:sldId id="779"/>
            <p14:sldId id="780"/>
            <p14:sldId id="781"/>
            <p14:sldId id="782"/>
            <p14:sldId id="783"/>
            <p14:sldId id="784"/>
            <p14:sldId id="785"/>
            <p14:sldId id="786"/>
            <p14:sldId id="787"/>
            <p14:sldId id="798"/>
            <p14:sldId id="795"/>
          </p14:sldIdLst>
        </p14:section>
        <p14:section name="Factorial" id="{9B7520C1-CB35-6E44-8DA0-F2023AD6AB36}">
          <p14:sldIdLst>
            <p14:sldId id="800"/>
            <p14:sldId id="801"/>
            <p14:sldId id="84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42"/>
            <p14:sldId id="813"/>
            <p14:sldId id="814"/>
            <p14:sldId id="815"/>
            <p14:sldId id="816"/>
            <p14:sldId id="817"/>
            <p14:sldId id="818"/>
            <p14:sldId id="819"/>
            <p14:sldId id="820"/>
            <p14:sldId id="821"/>
            <p14:sldId id="843"/>
            <p14:sldId id="822"/>
            <p14:sldId id="823"/>
            <p14:sldId id="824"/>
            <p14:sldId id="825"/>
            <p14:sldId id="826"/>
            <p14:sldId id="844"/>
            <p14:sldId id="827"/>
            <p14:sldId id="828"/>
            <p14:sldId id="829"/>
            <p14:sldId id="830"/>
            <p14:sldId id="831"/>
            <p14:sldId id="832"/>
            <p14:sldId id="845"/>
            <p14:sldId id="833"/>
            <p14:sldId id="834"/>
            <p14:sldId id="835"/>
            <p14:sldId id="836"/>
            <p14:sldId id="837"/>
            <p14:sldId id="838"/>
            <p14:sldId id="846"/>
            <p14:sldId id="8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9300"/>
    <a:srgbClr val="8C1515"/>
    <a:srgbClr val="DDDDDD"/>
    <a:srgbClr val="008000"/>
    <a:srgbClr val="F8F8F8"/>
    <a:srgbClr val="FF9999"/>
    <a:srgbClr val="FFFFC0"/>
    <a:srgbClr val="FFFF8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17" autoAdjust="0"/>
    <p:restoredTop sz="90108" autoAdjust="0"/>
  </p:normalViewPr>
  <p:slideViewPr>
    <p:cSldViewPr>
      <p:cViewPr varScale="1">
        <p:scale>
          <a:sx n="115" d="100"/>
          <a:sy n="115" d="100"/>
        </p:scale>
        <p:origin x="78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9" d="100"/>
          <a:sy n="109" d="100"/>
        </p:scale>
        <p:origin x="-274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handoutMaster" Target="handoutMasters/handout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141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141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fld id="{AC6EEC9E-87D7-B849-9C36-242A317D52C0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fld id="{AA742258-FB98-3F4C-92C7-D00F89B753B5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974880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97808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TARTL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763417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TARTL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00737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191502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drawBox</a:t>
            </a:r>
            <a:r>
              <a:rPr lang="en-US" dirty="0"/>
              <a:t> takes the size of the</a:t>
            </a:r>
            <a:r>
              <a:rPr lang="en-US" baseline="0" dirty="0"/>
              <a:t> box to draw, and draws an asterisk box to the screen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05835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636304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26178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We can also pass variable values as parameters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837456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Let’s dive more in depth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78025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34839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recap of parameters and return values because that's a super important topic</a:t>
            </a:r>
          </a:p>
          <a:p>
            <a:r>
              <a:rPr lang="en-US" baseline="0" dirty="0"/>
              <a:t>new variable type Strings with whatever time we have left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371932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42929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This is LIKE replacing width and height with the actual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228661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the fact that these values came from variables doesn't matter by the time we're executing the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452332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transition immediately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48371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explain local scope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989432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765149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476856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We can change the parameter names inside </a:t>
            </a:r>
            <a:r>
              <a:rPr lang="en-US" baseline="0" dirty="0" err="1"/>
              <a:t>drawBox</a:t>
            </a:r>
            <a:r>
              <a:rPr lang="en-US" baseline="0" dirty="0"/>
              <a:t> or the variable names in run to anything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220085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We can change the parameter names inside </a:t>
            </a:r>
            <a:r>
              <a:rPr lang="en-US" baseline="0" dirty="0" err="1"/>
              <a:t>drawBox</a:t>
            </a:r>
            <a:r>
              <a:rPr lang="en-US" baseline="0" dirty="0"/>
              <a:t> or the variable names in run to anything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85441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62402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340083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83077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Void meant nothing was</a:t>
            </a:r>
            <a:r>
              <a:rPr lang="en-US" baseline="0" dirty="0"/>
              <a:t> returned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96360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how</a:t>
            </a:r>
            <a:r>
              <a:rPr lang="en-US" baseline="0" dirty="0"/>
              <a:t> do we use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240574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set a variable equal to a method, this tells Java to save</a:t>
            </a:r>
            <a:r>
              <a:rPr lang="en-US" baseline="0" dirty="0"/>
              <a:t> the return value in that variable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731249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Let’s dive more in depth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438108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910399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975800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Doesn’t return the centimeters variable </a:t>
            </a:r>
            <a:r>
              <a:rPr lang="mr-IN" baseline="0" dirty="0"/>
              <a:t>–</a:t>
            </a:r>
            <a:r>
              <a:rPr lang="en-US" baseline="0" dirty="0"/>
              <a:t> returns its </a:t>
            </a:r>
            <a:r>
              <a:rPr lang="en-US" i="1" baseline="0" dirty="0"/>
              <a:t>value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0559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805997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Can also use the method directly as a value </a:t>
            </a:r>
            <a:r>
              <a:rPr lang="mr-IN" baseline="0" dirty="0"/>
              <a:t>–</a:t>
            </a:r>
            <a:r>
              <a:rPr lang="en-US" baseline="0" dirty="0"/>
              <a:t> just replace it with its return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34388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297157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With more complex calculations, return lets you write code once to return various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4981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336001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Just like writing a line that is 700;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668580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11:45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01929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95172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most common</a:t>
            </a:r>
            <a:r>
              <a:rPr lang="en-US" baseline="0" dirty="0"/>
              <a:t>.  But you can generate other things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435022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nextDouble's</a:t>
            </a:r>
            <a:r>
              <a:rPr lang="en-US" dirty="0"/>
              <a:t> range does not include high!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988135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695813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93588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Surrounded by single quotes</a:t>
            </a:r>
          </a:p>
          <a:p>
            <a:r>
              <a:rPr lang="en-US"/>
              <a:t>Can’t</a:t>
            </a:r>
            <a:r>
              <a:rPr lang="en-US" baseline="0"/>
              <a:t> </a:t>
            </a:r>
            <a:r>
              <a:rPr lang="en-US" baseline="0" dirty="0"/>
              <a:t>get char from user </a:t>
            </a:r>
            <a:r>
              <a:rPr lang="mr-IN" baseline="0" dirty="0"/>
              <a:t>–</a:t>
            </a:r>
            <a:r>
              <a:rPr lang="en-US" baseline="0" dirty="0"/>
              <a:t> but can get string, which we’ll see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7779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last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98489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9375364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all</a:t>
            </a:r>
            <a:r>
              <a:rPr lang="en-US" baseline="0" dirty="0"/>
              <a:t> integer operators we have learned about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81937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</a:t>
            </a:r>
            <a:r>
              <a:rPr lang="en-US" baseline="0" dirty="0"/>
              <a:t> every number corresponds to a char</a:t>
            </a:r>
            <a:r>
              <a:rPr lang="mr-IN" baseline="0" dirty="0"/>
              <a:t>…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1222951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Sometimes we know what we’re doing, and we want it as a char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Another way: type casting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097912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Casting a role just like in a play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Casts</a:t>
            </a:r>
            <a:r>
              <a:rPr lang="en-US" baseline="0" dirty="0"/>
              <a:t> just the first term it sees!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Don</a:t>
            </a:r>
            <a:r>
              <a:rPr lang="mr-IN" baseline="0" dirty="0"/>
              <a:t>’</a:t>
            </a:r>
            <a:r>
              <a:rPr lang="en-US" baseline="0" dirty="0"/>
              <a:t>t need to always cast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Also some Character methods, but they look weird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5122290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632912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9354875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5189551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452449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char ‘A’ is different</a:t>
            </a:r>
            <a:r>
              <a:rPr lang="en-US" baseline="0" dirty="0"/>
              <a:t> from string “A”!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31725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Return and parameters can be used independently or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3924907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Unlike char, these methods</a:t>
            </a:r>
            <a:r>
              <a:rPr lang="en-US" baseline="0" dirty="0"/>
              <a:t> use dot syntax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784930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index is exclusive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70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2280156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have to name them these, just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77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4714726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Making new string on the right, putting</a:t>
            </a:r>
            <a:r>
              <a:rPr lang="en-US" baseline="0" dirty="0"/>
              <a:t> it in variable on the left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79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464027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Making new string on the right, putting</a:t>
            </a:r>
            <a:r>
              <a:rPr lang="en-US" baseline="0" dirty="0"/>
              <a:t> it in variable on the left</a:t>
            </a:r>
          </a:p>
          <a:p>
            <a:r>
              <a:rPr lang="en-US" baseline="0" dirty="0"/>
              <a:t>If time: count upper case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80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5841773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81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077801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to evaluate expression inside of </a:t>
            </a:r>
            <a:r>
              <a:rPr lang="en-US" dirty="0" err="1"/>
              <a:t>println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86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882404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example we have already seen is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46362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 PAR BINKS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10559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 PAR BINKS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2366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endParaRPr lang="x-none" altLang="x-none" noProof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/>
              <a:t>Click to edit Master subtitle style</a:t>
            </a:r>
          </a:p>
        </p:txBody>
      </p:sp>
      <p:sp>
        <p:nvSpPr>
          <p:cNvPr id="18440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8443" name="Text Box 11"/>
          <p:cNvSpPr txBox="1">
            <a:spLocks noChangeArrowheads="1"/>
          </p:cNvSpPr>
          <p:nvPr userDrawn="1"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x-none" sz="800">
                <a:latin typeface="Calibri" charset="0"/>
              </a:rPr>
              <a:t>This document is copyright (C) Stanford Computer Science and Marty Stepp, licensed under Creative Commons Attribution 2.5 License.  All rights reserved.</a:t>
            </a:r>
            <a:br>
              <a:rPr lang="en-US" altLang="x-none" sz="800">
                <a:latin typeface="Calibri" charset="0"/>
              </a:rPr>
            </a:br>
            <a:r>
              <a:rPr lang="en-US" altLang="x-none" sz="800">
                <a:latin typeface="Calibri" charset="0"/>
              </a:rPr>
              <a:t>Based on slides created by Keith Schwarz, Mehran Sahami, Eric Roberts, Stuart Reges, and others.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0309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3294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2196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3972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882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6673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9309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9304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087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188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Slide Number Placeholder 3"/>
          <p:cNvSpPr txBox="1">
            <a:spLocks noGrp="1"/>
          </p:cNvSpPr>
          <p:nvPr userDrawn="1"/>
        </p:nvSpPr>
        <p:spPr>
          <a:xfrm>
            <a:off x="8229600" y="6356350"/>
            <a:ext cx="762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>
              <a:spcBef>
                <a:spcPts val="500"/>
              </a:spcBef>
            </a:pPr>
            <a:fld id="{6B0F97DD-C0E0-384C-93CD-7A62F824A3DE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>
                <a:spcBef>
                  <a:spcPts val="500"/>
                </a:spcBef>
              </a:pPr>
              <a:t>‹#›</a:t>
            </a:fld>
            <a:endParaRPr lang="en-US" altLang="x-none"/>
          </a:p>
        </p:txBody>
      </p:sp>
      <p:sp>
        <p:nvSpPr>
          <p:cNvPr id="1039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Tahoma" charset="0"/>
              <a:ea typeface="Arial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fontAlgn="base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fontAlgn="base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fontAlgn="base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fontAlgn="base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forms/tbqEOO6tuZ5w3FGh2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x-none" dirty="0"/>
              <a:t>CS 106A, Lecture 8</a:t>
            </a:r>
            <a:br>
              <a:rPr lang="en-US" altLang="x-none" dirty="0"/>
            </a:br>
            <a:r>
              <a:rPr lang="en-US" altLang="x-none" sz="3400" dirty="0"/>
              <a:t>Characters and Strings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572000"/>
            <a:ext cx="6400800" cy="1524000"/>
          </a:xfrm>
        </p:spPr>
        <p:txBody>
          <a:bodyPr/>
          <a:lstStyle/>
          <a:p>
            <a:endParaRPr lang="en-US" altLang="x-none" sz="1500" dirty="0"/>
          </a:p>
          <a:p>
            <a:r>
              <a:rPr lang="en-US" altLang="x-none" sz="1500" dirty="0"/>
              <a:t>suggested reading:</a:t>
            </a:r>
          </a:p>
          <a:p>
            <a:r>
              <a:rPr lang="en-US" altLang="x-none" sz="1500" i="1" dirty="0"/>
              <a:t>Java Ch. 8.1-8.4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= Toasters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263" y="2928938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0668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125767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private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int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int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n)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int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result = 1;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int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= 1;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&lt;= n;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result *=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36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dirty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>
                <a:solidFill>
                  <a:srgbClr val="C00000"/>
                </a:solidFill>
                <a:latin typeface="Courier New" charset="0"/>
              </a:rPr>
              <a:t>1</a:t>
            </a:r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dirty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2539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2541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5218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>
                <a:solidFill>
                  <a:srgbClr val="C00000"/>
                </a:solidFill>
                <a:latin typeface="Courier New" charset="0"/>
              </a:rPr>
              <a:t>1</a:t>
            </a:r>
          </a:p>
        </p:txBody>
      </p:sp>
      <p:sp>
        <p:nvSpPr>
          <p:cNvPr id="23560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1144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dirty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3561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3562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3563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3564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3565" name="Rectangle 13"/>
          <p:cNvSpPr>
            <a:spLocks noChangeArrowheads="1"/>
          </p:cNvSpPr>
          <p:nvPr/>
        </p:nvSpPr>
        <p:spPr bwMode="auto">
          <a:xfrm>
            <a:off x="1712913" y="1147763"/>
            <a:ext cx="2655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3566" name="Rectangle 1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97093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4582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4584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4587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>
                <a:solidFill>
                  <a:srgbClr val="C00000"/>
                </a:solidFill>
                <a:latin typeface="Courier New" charset="0"/>
              </a:rPr>
              <a:t>1</a:t>
            </a:r>
          </a:p>
        </p:txBody>
      </p:sp>
      <p:sp>
        <p:nvSpPr>
          <p:cNvPr id="24588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2584450" y="1482725"/>
            <a:ext cx="1538288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4590" name="Rectangle 1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0402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5607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5610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5611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5612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5613" name="Rectangle 13"/>
          <p:cNvSpPr>
            <a:spLocks noChangeArrowheads="1"/>
          </p:cNvSpPr>
          <p:nvPr/>
        </p:nvSpPr>
        <p:spPr bwMode="auto">
          <a:xfrm>
            <a:off x="4384675" y="1482725"/>
            <a:ext cx="1292225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5614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76897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6630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6632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6633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6634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6635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6636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6637" name="Rectangle 13"/>
          <p:cNvSpPr>
            <a:spLocks noChangeArrowheads="1"/>
          </p:cNvSpPr>
          <p:nvPr/>
        </p:nvSpPr>
        <p:spPr bwMode="auto">
          <a:xfrm>
            <a:off x="2220913" y="1816100"/>
            <a:ext cx="209073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6638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08936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7656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7658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7659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7660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7661" name="Rectangle 13"/>
          <p:cNvSpPr>
            <a:spLocks noChangeArrowheads="1"/>
          </p:cNvSpPr>
          <p:nvPr/>
        </p:nvSpPr>
        <p:spPr bwMode="auto">
          <a:xfrm>
            <a:off x="5703888" y="1482725"/>
            <a:ext cx="639762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7662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91295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7656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7658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7659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>
                <a:solidFill>
                  <a:srgbClr val="C00000"/>
                </a:solidFill>
                <a:latin typeface="Courier New" charset="0"/>
              </a:rPr>
              <a:t>2</a:t>
            </a:r>
          </a:p>
        </p:txBody>
      </p:sp>
      <p:sp>
        <p:nvSpPr>
          <p:cNvPr id="27660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7661" name="Rectangle 13"/>
          <p:cNvSpPr>
            <a:spLocks noChangeArrowheads="1"/>
          </p:cNvSpPr>
          <p:nvPr/>
        </p:nvSpPr>
        <p:spPr bwMode="auto">
          <a:xfrm>
            <a:off x="5703888" y="1482725"/>
            <a:ext cx="639762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7662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47594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8681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8682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8683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28684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8685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8686" name="Rectangle 15"/>
          <p:cNvSpPr>
            <a:spLocks noChangeArrowheads="1"/>
          </p:cNvSpPr>
          <p:nvPr/>
        </p:nvSpPr>
        <p:spPr bwMode="auto">
          <a:xfrm>
            <a:off x="4384675" y="1482725"/>
            <a:ext cx="1292225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47425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9704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9706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9707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29708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9709" name="Rectangle 13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9710" name="Rectangle 14"/>
          <p:cNvSpPr>
            <a:spLocks noChangeArrowheads="1"/>
          </p:cNvSpPr>
          <p:nvPr/>
        </p:nvSpPr>
        <p:spPr bwMode="auto">
          <a:xfrm>
            <a:off x="1685925" y="2468563"/>
            <a:ext cx="2511425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1773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0725" name="AutoShape 5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0727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B063349B-D111-A441-8D40-6CE619BEB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8088" y="1779200"/>
            <a:ext cx="31115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74621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= Toasters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263" y="2928938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0668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188" y="896958"/>
            <a:ext cx="2011362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/>
          <p:cNvSpPr txBox="1">
            <a:spLocks noChangeArrowheads="1"/>
          </p:cNvSpPr>
          <p:nvPr/>
        </p:nvSpPr>
        <p:spPr bwMode="auto">
          <a:xfrm>
            <a:off x="6534150" y="3076595"/>
            <a:ext cx="920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85237512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1750" name="AutoShape 6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C00000"/>
                </a:solidFill>
                <a:latin typeface="Courier New" charset="0"/>
              </a:rPr>
              <a:t>1!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4EA24B-72B2-6A40-BDFF-37422F494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8088" y="1779200"/>
            <a:ext cx="31115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2676361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6027738" y="928688"/>
            <a:ext cx="623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2774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94004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>
                <a:solidFill>
                  <a:srgbClr val="C00000"/>
                </a:solidFill>
                <a:latin typeface="Courier New" charset="0"/>
              </a:rPr>
              <a:t>2</a:t>
            </a:r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6027738" y="928688"/>
            <a:ext cx="623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2774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82050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3798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28817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482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29539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584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39125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6869" name="AutoShape 5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6871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3D8D63C3-CCC9-8E4E-9FE6-F4B2B5E3B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8088" y="1779200"/>
            <a:ext cx="31115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 dirty="0">
                <a:solidFill>
                  <a:srgbClr val="01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3125467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7894" name="AutoShape 6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7896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C00000"/>
                </a:solidFill>
                <a:latin typeface="Courier New" charset="0"/>
              </a:rPr>
              <a:t>2! = 2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53A3F1-6B91-1543-8C4A-656883A16F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8088" y="1779200"/>
            <a:ext cx="31115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 dirty="0">
                <a:solidFill>
                  <a:srgbClr val="01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4496746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6027738" y="928688"/>
            <a:ext cx="623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8918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6257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>
                <a:solidFill>
                  <a:srgbClr val="C00000"/>
                </a:solidFill>
                <a:latin typeface="Courier New" charset="0"/>
              </a:rPr>
              <a:t>3</a:t>
            </a:r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6027738" y="928688"/>
            <a:ext cx="623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8918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711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readInt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35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5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500" dirty="0"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35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5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5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”Your guess? "</a:t>
            </a:r>
            <a:r>
              <a:rPr lang="en-US" sz="35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526631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994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28313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096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2331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1990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30147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3013" name="AutoShape 5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3015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BE802C32-187F-F74C-89EF-7EBC254CF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8088" y="1779200"/>
            <a:ext cx="31115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 dirty="0">
                <a:solidFill>
                  <a:srgbClr val="010000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45275995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4038" name="AutoShape 6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4040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C00000"/>
                </a:solidFill>
                <a:latin typeface="Courier New" charset="0"/>
              </a:rPr>
              <a:t>3! = 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96D737-50A7-0B40-8C34-A692FEA6C9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8088" y="1779200"/>
            <a:ext cx="31115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 dirty="0">
                <a:solidFill>
                  <a:srgbClr val="010000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79496413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505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5061" name="Rectangle 5"/>
          <p:cNvSpPr>
            <a:spLocks noChangeArrowheads="1"/>
          </p:cNvSpPr>
          <p:nvPr/>
        </p:nvSpPr>
        <p:spPr bwMode="auto">
          <a:xfrm>
            <a:off x="6027738" y="928688"/>
            <a:ext cx="623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506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3! = 6</a:t>
            </a:r>
          </a:p>
        </p:txBody>
      </p:sp>
    </p:spTree>
    <p:extLst>
      <p:ext uri="{BB962C8B-B14F-4D97-AF65-F5344CB8AC3E}">
        <p14:creationId xmlns:p14="http://schemas.microsoft.com/office/powerpoint/2010/main" val="11194388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505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>
                <a:solidFill>
                  <a:srgbClr val="C00000"/>
                </a:solidFill>
                <a:latin typeface="Courier New" charset="0"/>
              </a:rPr>
              <a:t>4</a:t>
            </a: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5061" name="Rectangle 5"/>
          <p:cNvSpPr>
            <a:spLocks noChangeArrowheads="1"/>
          </p:cNvSpPr>
          <p:nvPr/>
        </p:nvSpPr>
        <p:spPr bwMode="auto">
          <a:xfrm>
            <a:off x="6027738" y="928688"/>
            <a:ext cx="623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506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3! = 6</a:t>
            </a:r>
          </a:p>
        </p:txBody>
      </p:sp>
    </p:spTree>
    <p:extLst>
      <p:ext uri="{BB962C8B-B14F-4D97-AF65-F5344CB8AC3E}">
        <p14:creationId xmlns:p14="http://schemas.microsoft.com/office/powerpoint/2010/main" val="312543483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4</a:t>
            </a: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608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3! = 6</a:t>
            </a:r>
          </a:p>
        </p:txBody>
      </p:sp>
    </p:spTree>
    <p:extLst>
      <p:ext uri="{BB962C8B-B14F-4D97-AF65-F5344CB8AC3E}">
        <p14:creationId xmlns:p14="http://schemas.microsoft.com/office/powerpoint/2010/main" val="245267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readInt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35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5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500" dirty="0"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35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5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5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”Your guess? "</a:t>
            </a:r>
            <a:r>
              <a:rPr lang="en-US" sz="35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03597" y="1838079"/>
            <a:ext cx="418463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We give </a:t>
            </a:r>
            <a:r>
              <a:rPr lang="en-US" sz="2600" dirty="0" err="1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readInt</a:t>
            </a:r>
            <a:r>
              <a:rPr lang="en-US" sz="26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 some information (the text to print to the user)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47800" y="1752600"/>
            <a:ext cx="211873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We call </a:t>
            </a:r>
            <a:r>
              <a:rPr lang="en-US" sz="2600" dirty="0" err="1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readInt</a:t>
            </a:r>
            <a:endParaRPr lang="en-US" sz="2600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2570357" y="2746024"/>
            <a:ext cx="301083" cy="769434"/>
          </a:xfrm>
          <a:custGeom>
            <a:avLst/>
            <a:gdLst>
              <a:gd name="connsiteX0" fmla="*/ 11151 w 301083"/>
              <a:gd name="connsiteY0" fmla="*/ 0 h 769434"/>
              <a:gd name="connsiteX1" fmla="*/ 22302 w 301083"/>
              <a:gd name="connsiteY1" fmla="*/ 144965 h 769434"/>
              <a:gd name="connsiteX2" fmla="*/ 33453 w 301083"/>
              <a:gd name="connsiteY2" fmla="*/ 189570 h 769434"/>
              <a:gd name="connsiteX3" fmla="*/ 211873 w 301083"/>
              <a:gd name="connsiteY3" fmla="*/ 769434 h 769434"/>
              <a:gd name="connsiteX4" fmla="*/ 223024 w 301083"/>
              <a:gd name="connsiteY4" fmla="*/ 657922 h 769434"/>
              <a:gd name="connsiteX5" fmla="*/ 245326 w 301083"/>
              <a:gd name="connsiteY5" fmla="*/ 635619 h 769434"/>
              <a:gd name="connsiteX6" fmla="*/ 256478 w 301083"/>
              <a:gd name="connsiteY6" fmla="*/ 591014 h 769434"/>
              <a:gd name="connsiteX7" fmla="*/ 301083 w 301083"/>
              <a:gd name="connsiteY7" fmla="*/ 535258 h 769434"/>
              <a:gd name="connsiteX8" fmla="*/ 278780 w 301083"/>
              <a:gd name="connsiteY8" fmla="*/ 602165 h 769434"/>
              <a:gd name="connsiteX9" fmla="*/ 267629 w 301083"/>
              <a:gd name="connsiteY9" fmla="*/ 635619 h 769434"/>
              <a:gd name="connsiteX10" fmla="*/ 223024 w 301083"/>
              <a:gd name="connsiteY10" fmla="*/ 702526 h 769434"/>
              <a:gd name="connsiteX11" fmla="*/ 200722 w 301083"/>
              <a:gd name="connsiteY11" fmla="*/ 735980 h 769434"/>
              <a:gd name="connsiteX12" fmla="*/ 178419 w 301083"/>
              <a:gd name="connsiteY12" fmla="*/ 769434 h 769434"/>
              <a:gd name="connsiteX13" fmla="*/ 111512 w 301083"/>
              <a:gd name="connsiteY13" fmla="*/ 691375 h 769434"/>
              <a:gd name="connsiteX14" fmla="*/ 89209 w 301083"/>
              <a:gd name="connsiteY14" fmla="*/ 669073 h 769434"/>
              <a:gd name="connsiteX15" fmla="*/ 66907 w 301083"/>
              <a:gd name="connsiteY15" fmla="*/ 635619 h 769434"/>
              <a:gd name="connsiteX16" fmla="*/ 33453 w 301083"/>
              <a:gd name="connsiteY16" fmla="*/ 613317 h 769434"/>
              <a:gd name="connsiteX17" fmla="*/ 0 w 301083"/>
              <a:gd name="connsiteY17" fmla="*/ 602165 h 769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1083" h="769434">
                <a:moveTo>
                  <a:pt x="11151" y="0"/>
                </a:moveTo>
                <a:cubicBezTo>
                  <a:pt x="14868" y="48322"/>
                  <a:pt x="16639" y="96833"/>
                  <a:pt x="22302" y="144965"/>
                </a:cubicBezTo>
                <a:cubicBezTo>
                  <a:pt x="24093" y="160186"/>
                  <a:pt x="29001" y="174905"/>
                  <a:pt x="33453" y="189570"/>
                </a:cubicBezTo>
                <a:cubicBezTo>
                  <a:pt x="92197" y="383081"/>
                  <a:pt x="152400" y="576146"/>
                  <a:pt x="211873" y="769434"/>
                </a:cubicBezTo>
                <a:cubicBezTo>
                  <a:pt x="215590" y="732263"/>
                  <a:pt x="213964" y="694163"/>
                  <a:pt x="223024" y="657922"/>
                </a:cubicBezTo>
                <a:cubicBezTo>
                  <a:pt x="225574" y="647722"/>
                  <a:pt x="240624" y="645023"/>
                  <a:pt x="245326" y="635619"/>
                </a:cubicBezTo>
                <a:cubicBezTo>
                  <a:pt x="252180" y="621911"/>
                  <a:pt x="250441" y="605101"/>
                  <a:pt x="256478" y="591014"/>
                </a:cubicBezTo>
                <a:cubicBezTo>
                  <a:pt x="267029" y="566396"/>
                  <a:pt x="283098" y="553243"/>
                  <a:pt x="301083" y="535258"/>
                </a:cubicBezTo>
                <a:lnTo>
                  <a:pt x="278780" y="602165"/>
                </a:lnTo>
                <a:cubicBezTo>
                  <a:pt x="275063" y="613316"/>
                  <a:pt x="274149" y="625839"/>
                  <a:pt x="267629" y="635619"/>
                </a:cubicBezTo>
                <a:lnTo>
                  <a:pt x="223024" y="702526"/>
                </a:lnTo>
                <a:lnTo>
                  <a:pt x="200722" y="735980"/>
                </a:lnTo>
                <a:lnTo>
                  <a:pt x="178419" y="769434"/>
                </a:lnTo>
                <a:cubicBezTo>
                  <a:pt x="107540" y="698555"/>
                  <a:pt x="183045" y="777214"/>
                  <a:pt x="111512" y="691375"/>
                </a:cubicBezTo>
                <a:cubicBezTo>
                  <a:pt x="104781" y="683298"/>
                  <a:pt x="95777" y="677283"/>
                  <a:pt x="89209" y="669073"/>
                </a:cubicBezTo>
                <a:cubicBezTo>
                  <a:pt x="80837" y="658608"/>
                  <a:pt x="76384" y="645096"/>
                  <a:pt x="66907" y="635619"/>
                </a:cubicBezTo>
                <a:cubicBezTo>
                  <a:pt x="57430" y="626142"/>
                  <a:pt x="45440" y="619311"/>
                  <a:pt x="33453" y="613317"/>
                </a:cubicBezTo>
                <a:cubicBezTo>
                  <a:pt x="22940" y="608060"/>
                  <a:pt x="0" y="602165"/>
                  <a:pt x="0" y="602165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5867400" y="3130741"/>
            <a:ext cx="814039" cy="468351"/>
          </a:xfrm>
          <a:custGeom>
            <a:avLst/>
            <a:gdLst>
              <a:gd name="connsiteX0" fmla="*/ 814039 w 814039"/>
              <a:gd name="connsiteY0" fmla="*/ 0 h 468351"/>
              <a:gd name="connsiteX1" fmla="*/ 802888 w 814039"/>
              <a:gd name="connsiteY1" fmla="*/ 66907 h 468351"/>
              <a:gd name="connsiteX2" fmla="*/ 780585 w 814039"/>
              <a:gd name="connsiteY2" fmla="*/ 89210 h 468351"/>
              <a:gd name="connsiteX3" fmla="*/ 635619 w 814039"/>
              <a:gd name="connsiteY3" fmla="*/ 133815 h 468351"/>
              <a:gd name="connsiteX4" fmla="*/ 78058 w 814039"/>
              <a:gd name="connsiteY4" fmla="*/ 323385 h 468351"/>
              <a:gd name="connsiteX5" fmla="*/ 55756 w 814039"/>
              <a:gd name="connsiteY5" fmla="*/ 356839 h 468351"/>
              <a:gd name="connsiteX6" fmla="*/ 33453 w 814039"/>
              <a:gd name="connsiteY6" fmla="*/ 434898 h 468351"/>
              <a:gd name="connsiteX7" fmla="*/ 22302 w 814039"/>
              <a:gd name="connsiteY7" fmla="*/ 468351 h 468351"/>
              <a:gd name="connsiteX8" fmla="*/ 11151 w 814039"/>
              <a:gd name="connsiteY8" fmla="*/ 345688 h 468351"/>
              <a:gd name="connsiteX9" fmla="*/ 0 w 814039"/>
              <a:gd name="connsiteY9" fmla="*/ 289932 h 468351"/>
              <a:gd name="connsiteX10" fmla="*/ 11151 w 814039"/>
              <a:gd name="connsiteY10" fmla="*/ 334537 h 468351"/>
              <a:gd name="connsiteX11" fmla="*/ 55756 w 814039"/>
              <a:gd name="connsiteY11" fmla="*/ 446049 h 468351"/>
              <a:gd name="connsiteX12" fmla="*/ 78058 w 814039"/>
              <a:gd name="connsiteY12" fmla="*/ 423746 h 468351"/>
              <a:gd name="connsiteX13" fmla="*/ 122663 w 814039"/>
              <a:gd name="connsiteY13" fmla="*/ 412595 h 468351"/>
              <a:gd name="connsiteX14" fmla="*/ 156117 w 814039"/>
              <a:gd name="connsiteY14" fmla="*/ 401444 h 468351"/>
              <a:gd name="connsiteX15" fmla="*/ 234175 w 814039"/>
              <a:gd name="connsiteY15" fmla="*/ 390293 h 4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14039" h="468351">
                <a:moveTo>
                  <a:pt x="814039" y="0"/>
                </a:moveTo>
                <a:cubicBezTo>
                  <a:pt x="810322" y="22302"/>
                  <a:pt x="810827" y="45737"/>
                  <a:pt x="802888" y="66907"/>
                </a:cubicBezTo>
                <a:cubicBezTo>
                  <a:pt x="799196" y="76751"/>
                  <a:pt x="788795" y="82642"/>
                  <a:pt x="780585" y="89210"/>
                </a:cubicBezTo>
                <a:cubicBezTo>
                  <a:pt x="721018" y="136864"/>
                  <a:pt x="744924" y="96652"/>
                  <a:pt x="635619" y="133815"/>
                </a:cubicBezTo>
                <a:lnTo>
                  <a:pt x="78058" y="323385"/>
                </a:lnTo>
                <a:cubicBezTo>
                  <a:pt x="70624" y="334536"/>
                  <a:pt x="61749" y="344852"/>
                  <a:pt x="55756" y="356839"/>
                </a:cubicBezTo>
                <a:cubicBezTo>
                  <a:pt x="46846" y="374660"/>
                  <a:pt x="38215" y="418230"/>
                  <a:pt x="33453" y="434898"/>
                </a:cubicBezTo>
                <a:cubicBezTo>
                  <a:pt x="30224" y="446200"/>
                  <a:pt x="26019" y="457200"/>
                  <a:pt x="22302" y="468351"/>
                </a:cubicBezTo>
                <a:cubicBezTo>
                  <a:pt x="18585" y="427463"/>
                  <a:pt x="16243" y="386427"/>
                  <a:pt x="11151" y="345688"/>
                </a:cubicBezTo>
                <a:cubicBezTo>
                  <a:pt x="8800" y="326881"/>
                  <a:pt x="0" y="308885"/>
                  <a:pt x="0" y="289932"/>
                </a:cubicBezTo>
                <a:cubicBezTo>
                  <a:pt x="0" y="274606"/>
                  <a:pt x="6747" y="319857"/>
                  <a:pt x="11151" y="334537"/>
                </a:cubicBezTo>
                <a:cubicBezTo>
                  <a:pt x="31820" y="403436"/>
                  <a:pt x="27811" y="390160"/>
                  <a:pt x="55756" y="446049"/>
                </a:cubicBezTo>
                <a:cubicBezTo>
                  <a:pt x="63190" y="438615"/>
                  <a:pt x="68654" y="428448"/>
                  <a:pt x="78058" y="423746"/>
                </a:cubicBezTo>
                <a:cubicBezTo>
                  <a:pt x="91766" y="416892"/>
                  <a:pt x="107927" y="416805"/>
                  <a:pt x="122663" y="412595"/>
                </a:cubicBezTo>
                <a:cubicBezTo>
                  <a:pt x="133965" y="409366"/>
                  <a:pt x="144642" y="403994"/>
                  <a:pt x="156117" y="401444"/>
                </a:cubicBezTo>
                <a:cubicBezTo>
                  <a:pt x="209047" y="389682"/>
                  <a:pt x="203315" y="390293"/>
                  <a:pt x="234175" y="39029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60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readInt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35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5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500" dirty="0"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35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5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5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”Your guess? "</a:t>
            </a:r>
            <a:r>
              <a:rPr lang="en-US" sz="35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2209800"/>
            <a:ext cx="88392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When we include values in the parentheses of a method call, this means we are passing them as </a:t>
            </a:r>
            <a:r>
              <a:rPr lang="en-US" sz="2500" i="1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parameters</a:t>
            </a:r>
            <a:r>
              <a:rPr lang="en-US" sz="25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 to this method.</a:t>
            </a:r>
          </a:p>
        </p:txBody>
      </p:sp>
    </p:spTree>
    <p:extLst>
      <p:ext uri="{BB962C8B-B14F-4D97-AF65-F5344CB8AC3E}">
        <p14:creationId xmlns:p14="http://schemas.microsoft.com/office/powerpoint/2010/main" val="1130307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readInt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35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5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500" dirty="0"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35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5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5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”Your guess? "</a:t>
            </a:r>
            <a:r>
              <a:rPr lang="en-US" sz="35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2209800"/>
            <a:ext cx="88392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When we include values in the parentheses of a method call, this means we are passing them as </a:t>
            </a:r>
            <a:r>
              <a:rPr lang="en-US" sz="2500" i="1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parameters</a:t>
            </a:r>
            <a:r>
              <a:rPr lang="en-US" sz="25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 to this method.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DF09F8-CFF4-344B-9D7A-FC4CD86A5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4572000"/>
            <a:ext cx="2858521" cy="1905000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E8115BB0-37A2-5B4A-9FF0-BEADA77B3F28}"/>
              </a:ext>
            </a:extLst>
          </p:cNvPr>
          <p:cNvSpPr/>
          <p:nvPr/>
        </p:nvSpPr>
        <p:spPr bwMode="auto">
          <a:xfrm>
            <a:off x="6553200" y="4876800"/>
            <a:ext cx="2057400" cy="762000"/>
          </a:xfrm>
          <a:prstGeom prst="wedgeRoundRectCallout">
            <a:avLst>
              <a:gd name="adj1" fmla="val -59857"/>
              <a:gd name="adj2" fmla="val 49695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Mesa love </a:t>
            </a:r>
            <a:r>
              <a:rPr lang="en-US" dirty="0" err="1"/>
              <a:t>puttin</a:t>
            </a:r>
            <a:r>
              <a:rPr lang="en-US" dirty="0"/>
              <a:t>’ bread in toasters!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D69905-C01D-BE4A-9D17-A7884B5D977C}"/>
              </a:ext>
            </a:extLst>
          </p:cNvPr>
          <p:cNvSpPr txBox="1"/>
          <p:nvPr/>
        </p:nvSpPr>
        <p:spPr>
          <a:xfrm>
            <a:off x="152400" y="5093613"/>
            <a:ext cx="4267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Par Par </a:t>
            </a:r>
            <a:r>
              <a:rPr lang="en-US" sz="2500" dirty="0" err="1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Binks</a:t>
            </a:r>
            <a:endParaRPr lang="en-US" sz="2500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  <a:p>
            <a:pPr algn="ctr"/>
            <a:r>
              <a:rPr lang="en-US" sz="25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Parameters in Parentheses</a:t>
            </a:r>
          </a:p>
        </p:txBody>
      </p:sp>
    </p:spTree>
    <p:extLst>
      <p:ext uri="{BB962C8B-B14F-4D97-AF65-F5344CB8AC3E}">
        <p14:creationId xmlns:p14="http://schemas.microsoft.com/office/powerpoint/2010/main" val="2119138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readInt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35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5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500" dirty="0"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35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5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5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”Your guess? "</a:t>
            </a:r>
            <a:r>
              <a:rPr lang="en-US" sz="35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543664"/>
            <a:ext cx="4800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When </a:t>
            </a:r>
            <a:r>
              <a:rPr lang="en-US" sz="260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finished, </a:t>
            </a:r>
            <a:r>
              <a:rPr lang="en-US" sz="2600" dirty="0" err="1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readInt</a:t>
            </a:r>
            <a:r>
              <a:rPr lang="en-US" sz="26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 gives us information back (the user’s number) and we put it in x.</a:t>
            </a:r>
          </a:p>
        </p:txBody>
      </p:sp>
      <p:sp>
        <p:nvSpPr>
          <p:cNvPr id="6" name="Freeform 5"/>
          <p:cNvSpPr/>
          <p:nvPr/>
        </p:nvSpPr>
        <p:spPr>
          <a:xfrm rot="1598594">
            <a:off x="1528134" y="2862983"/>
            <a:ext cx="301083" cy="769434"/>
          </a:xfrm>
          <a:custGeom>
            <a:avLst/>
            <a:gdLst>
              <a:gd name="connsiteX0" fmla="*/ 11151 w 301083"/>
              <a:gd name="connsiteY0" fmla="*/ 0 h 769434"/>
              <a:gd name="connsiteX1" fmla="*/ 22302 w 301083"/>
              <a:gd name="connsiteY1" fmla="*/ 144965 h 769434"/>
              <a:gd name="connsiteX2" fmla="*/ 33453 w 301083"/>
              <a:gd name="connsiteY2" fmla="*/ 189570 h 769434"/>
              <a:gd name="connsiteX3" fmla="*/ 211873 w 301083"/>
              <a:gd name="connsiteY3" fmla="*/ 769434 h 769434"/>
              <a:gd name="connsiteX4" fmla="*/ 223024 w 301083"/>
              <a:gd name="connsiteY4" fmla="*/ 657922 h 769434"/>
              <a:gd name="connsiteX5" fmla="*/ 245326 w 301083"/>
              <a:gd name="connsiteY5" fmla="*/ 635619 h 769434"/>
              <a:gd name="connsiteX6" fmla="*/ 256478 w 301083"/>
              <a:gd name="connsiteY6" fmla="*/ 591014 h 769434"/>
              <a:gd name="connsiteX7" fmla="*/ 301083 w 301083"/>
              <a:gd name="connsiteY7" fmla="*/ 535258 h 769434"/>
              <a:gd name="connsiteX8" fmla="*/ 278780 w 301083"/>
              <a:gd name="connsiteY8" fmla="*/ 602165 h 769434"/>
              <a:gd name="connsiteX9" fmla="*/ 267629 w 301083"/>
              <a:gd name="connsiteY9" fmla="*/ 635619 h 769434"/>
              <a:gd name="connsiteX10" fmla="*/ 223024 w 301083"/>
              <a:gd name="connsiteY10" fmla="*/ 702526 h 769434"/>
              <a:gd name="connsiteX11" fmla="*/ 200722 w 301083"/>
              <a:gd name="connsiteY11" fmla="*/ 735980 h 769434"/>
              <a:gd name="connsiteX12" fmla="*/ 178419 w 301083"/>
              <a:gd name="connsiteY12" fmla="*/ 769434 h 769434"/>
              <a:gd name="connsiteX13" fmla="*/ 111512 w 301083"/>
              <a:gd name="connsiteY13" fmla="*/ 691375 h 769434"/>
              <a:gd name="connsiteX14" fmla="*/ 89209 w 301083"/>
              <a:gd name="connsiteY14" fmla="*/ 669073 h 769434"/>
              <a:gd name="connsiteX15" fmla="*/ 66907 w 301083"/>
              <a:gd name="connsiteY15" fmla="*/ 635619 h 769434"/>
              <a:gd name="connsiteX16" fmla="*/ 33453 w 301083"/>
              <a:gd name="connsiteY16" fmla="*/ 613317 h 769434"/>
              <a:gd name="connsiteX17" fmla="*/ 0 w 301083"/>
              <a:gd name="connsiteY17" fmla="*/ 602165 h 769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1083" h="769434">
                <a:moveTo>
                  <a:pt x="11151" y="0"/>
                </a:moveTo>
                <a:cubicBezTo>
                  <a:pt x="14868" y="48322"/>
                  <a:pt x="16639" y="96833"/>
                  <a:pt x="22302" y="144965"/>
                </a:cubicBezTo>
                <a:cubicBezTo>
                  <a:pt x="24093" y="160186"/>
                  <a:pt x="29001" y="174905"/>
                  <a:pt x="33453" y="189570"/>
                </a:cubicBezTo>
                <a:cubicBezTo>
                  <a:pt x="92197" y="383081"/>
                  <a:pt x="152400" y="576146"/>
                  <a:pt x="211873" y="769434"/>
                </a:cubicBezTo>
                <a:cubicBezTo>
                  <a:pt x="215590" y="732263"/>
                  <a:pt x="213964" y="694163"/>
                  <a:pt x="223024" y="657922"/>
                </a:cubicBezTo>
                <a:cubicBezTo>
                  <a:pt x="225574" y="647722"/>
                  <a:pt x="240624" y="645023"/>
                  <a:pt x="245326" y="635619"/>
                </a:cubicBezTo>
                <a:cubicBezTo>
                  <a:pt x="252180" y="621911"/>
                  <a:pt x="250441" y="605101"/>
                  <a:pt x="256478" y="591014"/>
                </a:cubicBezTo>
                <a:cubicBezTo>
                  <a:pt x="267029" y="566396"/>
                  <a:pt x="283098" y="553243"/>
                  <a:pt x="301083" y="535258"/>
                </a:cubicBezTo>
                <a:lnTo>
                  <a:pt x="278780" y="602165"/>
                </a:lnTo>
                <a:cubicBezTo>
                  <a:pt x="275063" y="613316"/>
                  <a:pt x="274149" y="625839"/>
                  <a:pt x="267629" y="635619"/>
                </a:cubicBezTo>
                <a:lnTo>
                  <a:pt x="223024" y="702526"/>
                </a:lnTo>
                <a:lnTo>
                  <a:pt x="200722" y="735980"/>
                </a:lnTo>
                <a:lnTo>
                  <a:pt x="178419" y="769434"/>
                </a:lnTo>
                <a:cubicBezTo>
                  <a:pt x="107540" y="698555"/>
                  <a:pt x="183045" y="777214"/>
                  <a:pt x="111512" y="691375"/>
                </a:cubicBezTo>
                <a:cubicBezTo>
                  <a:pt x="104781" y="683298"/>
                  <a:pt x="95777" y="677283"/>
                  <a:pt x="89209" y="669073"/>
                </a:cubicBezTo>
                <a:cubicBezTo>
                  <a:pt x="80837" y="658608"/>
                  <a:pt x="76384" y="645096"/>
                  <a:pt x="66907" y="635619"/>
                </a:cubicBezTo>
                <a:cubicBezTo>
                  <a:pt x="57430" y="626142"/>
                  <a:pt x="45440" y="619311"/>
                  <a:pt x="33453" y="613317"/>
                </a:cubicBezTo>
                <a:cubicBezTo>
                  <a:pt x="22940" y="608060"/>
                  <a:pt x="0" y="602165"/>
                  <a:pt x="0" y="602165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421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readInt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35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5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500" dirty="0"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35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5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5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”Your guess? "</a:t>
            </a:r>
            <a:r>
              <a:rPr lang="en-US" sz="35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2209800"/>
            <a:ext cx="8839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When we set a variable equal to a method, this tells Java to save the return value of the method in that variable.</a:t>
            </a:r>
          </a:p>
        </p:txBody>
      </p:sp>
    </p:spTree>
    <p:extLst>
      <p:ext uri="{BB962C8B-B14F-4D97-AF65-F5344CB8AC3E}">
        <p14:creationId xmlns:p14="http://schemas.microsoft.com/office/powerpoint/2010/main" val="574665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readInt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35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5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500" dirty="0"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35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5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5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”Your guess? "</a:t>
            </a:r>
            <a:r>
              <a:rPr lang="en-US" sz="35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2209800"/>
            <a:ext cx="8839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When we set a variable equal to a method, this tells Java to save the return value of the method in that variable.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8D64EA-DF9A-364D-AF87-AED74CB92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849" y="4620641"/>
            <a:ext cx="2387600" cy="1856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B7D108-8554-674B-B1C4-FD740BB70D17}"/>
              </a:ext>
            </a:extLst>
          </p:cNvPr>
          <p:cNvSpPr txBox="1"/>
          <p:nvPr/>
        </p:nvSpPr>
        <p:spPr>
          <a:xfrm>
            <a:off x="856476" y="5117933"/>
            <a:ext cx="36352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err="1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tARtL</a:t>
            </a:r>
            <a:endParaRPr lang="en-US" sz="2500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  <a:p>
            <a:pPr algn="ctr"/>
            <a:r>
              <a:rPr lang="en-US" sz="25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to Assign, Right to Left</a:t>
            </a:r>
          </a:p>
        </p:txBody>
      </p:sp>
    </p:spTree>
    <p:extLst>
      <p:ext uri="{BB962C8B-B14F-4D97-AF65-F5344CB8AC3E}">
        <p14:creationId xmlns:p14="http://schemas.microsoft.com/office/powerpoint/2010/main" val="3626820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Plan For Today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Recap</a:t>
            </a:r>
          </a:p>
          <a:p>
            <a:pPr lvl="1"/>
            <a:r>
              <a:rPr lang="en-US" altLang="x-none" sz="3400" dirty="0"/>
              <a:t>Parameters</a:t>
            </a:r>
          </a:p>
          <a:p>
            <a:pPr lvl="1"/>
            <a:r>
              <a:rPr lang="en-US" altLang="x-none" sz="3400" dirty="0">
                <a:solidFill>
                  <a:schemeClr val="bg1">
                    <a:lumMod val="75000"/>
                  </a:schemeClr>
                </a:solidFill>
              </a:rPr>
              <a:t>Return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Random Numbers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Text Processing</a:t>
            </a:r>
          </a:p>
          <a:p>
            <a:pPr lvl="1"/>
            <a:r>
              <a:rPr lang="en-US" altLang="x-none" sz="3400" dirty="0">
                <a:solidFill>
                  <a:schemeClr val="bg1">
                    <a:lumMod val="75000"/>
                  </a:schemeClr>
                </a:solidFill>
              </a:rPr>
              <a:t>Characters</a:t>
            </a:r>
          </a:p>
          <a:p>
            <a:pPr lvl="1"/>
            <a:r>
              <a:rPr lang="en-US" altLang="x-none" sz="3400" dirty="0">
                <a:solidFill>
                  <a:schemeClr val="bg1">
                    <a:lumMod val="75000"/>
                  </a:schemeClr>
                </a:solidFill>
              </a:rPr>
              <a:t>Strings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4D92FF-D3E0-F842-8301-9BA1F6C0CE89}"/>
              </a:ext>
            </a:extLst>
          </p:cNvPr>
          <p:cNvSpPr txBox="1"/>
          <p:nvPr/>
        </p:nvSpPr>
        <p:spPr>
          <a:xfrm>
            <a:off x="3505200" y="2514600"/>
            <a:ext cx="502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The following </a:t>
            </a:r>
            <a:r>
              <a:rPr lang="en-US" i="1" dirty="0" err="1"/>
              <a:t>drawBox</a:t>
            </a:r>
            <a:r>
              <a:rPr lang="en-US" i="1" dirty="0"/>
              <a:t> example has animations that do not show up in the lecture slides—please watch the lecture video</a:t>
            </a:r>
          </a:p>
        </p:txBody>
      </p:sp>
    </p:spTree>
    <p:extLst>
      <p:ext uri="{BB962C8B-B14F-4D97-AF65-F5344CB8AC3E}">
        <p14:creationId xmlns:p14="http://schemas.microsoft.com/office/powerpoint/2010/main" val="1612691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Plan For Today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/>
              <a:t>Announcements</a:t>
            </a:r>
          </a:p>
          <a:p>
            <a:r>
              <a:rPr lang="en-US" altLang="x-none" sz="3600" dirty="0"/>
              <a:t>Recap</a:t>
            </a:r>
          </a:p>
          <a:p>
            <a:pPr lvl="1"/>
            <a:r>
              <a:rPr lang="en-US" altLang="x-none" sz="3400" dirty="0"/>
              <a:t>Parameters</a:t>
            </a:r>
          </a:p>
          <a:p>
            <a:pPr lvl="1"/>
            <a:r>
              <a:rPr lang="en-US" altLang="x-none" sz="3400" dirty="0"/>
              <a:t>Return</a:t>
            </a:r>
          </a:p>
          <a:p>
            <a:r>
              <a:rPr lang="en-US" altLang="x-none" sz="3600" dirty="0"/>
              <a:t>Random Numbers</a:t>
            </a:r>
          </a:p>
          <a:p>
            <a:r>
              <a:rPr lang="en-US" altLang="x-none" sz="3600" dirty="0"/>
              <a:t>Text Processing</a:t>
            </a:r>
          </a:p>
          <a:p>
            <a:pPr lvl="1"/>
            <a:r>
              <a:rPr lang="en-US" altLang="x-none" sz="3400" dirty="0"/>
              <a:t>Characters</a:t>
            </a:r>
          </a:p>
          <a:p>
            <a:pPr lvl="1"/>
            <a:r>
              <a:rPr lang="en-US" altLang="x-none" sz="3400" dirty="0"/>
              <a:t>Strings</a:t>
            </a:r>
          </a:p>
        </p:txBody>
      </p:sp>
    </p:spTree>
    <p:extLst>
      <p:ext uri="{BB962C8B-B14F-4D97-AF65-F5344CB8AC3E}">
        <p14:creationId xmlns:p14="http://schemas.microsoft.com/office/powerpoint/2010/main" val="1190316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Parameters Example: </a:t>
            </a:r>
            <a:r>
              <a:rPr lang="en-US" sz="3800" dirty="0" err="1"/>
              <a:t>drawBox</a:t>
            </a:r>
            <a:endParaRPr lang="en-US" sz="3800" dirty="0"/>
          </a:p>
        </p:txBody>
      </p:sp>
      <p:sp>
        <p:nvSpPr>
          <p:cNvPr id="4" name="TextBox 3"/>
          <p:cNvSpPr txBox="1"/>
          <p:nvPr/>
        </p:nvSpPr>
        <p:spPr>
          <a:xfrm>
            <a:off x="190500" y="3276600"/>
            <a:ext cx="8763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5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5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dirty="0" err="1">
                <a:latin typeface="Courier" charset="0"/>
                <a:ea typeface="Courier" charset="0"/>
                <a:cs typeface="Courier" charset="0"/>
              </a:rPr>
              <a:t>drawBox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5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width, </a:t>
            </a:r>
            <a:r>
              <a:rPr lang="en-US" sz="25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height) {</a:t>
            </a:r>
          </a:p>
          <a:p>
            <a:pPr algn="l"/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5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use width and height variables</a:t>
            </a:r>
          </a:p>
          <a:p>
            <a:pPr algn="l"/>
            <a:r>
              <a:rPr lang="en-US" sz="25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	// to draw a box</a:t>
            </a:r>
          </a:p>
          <a:p>
            <a:pPr algn="l"/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29000" y="1212088"/>
            <a:ext cx="418463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Tells Java this method needs two </a:t>
            </a:r>
            <a:r>
              <a:rPr lang="en-US" sz="2600" i="1" dirty="0" err="1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ints</a:t>
            </a:r>
            <a:r>
              <a:rPr lang="en-US" sz="26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 in order to execute.</a:t>
            </a:r>
          </a:p>
        </p:txBody>
      </p:sp>
      <p:sp>
        <p:nvSpPr>
          <p:cNvPr id="6" name="Freeform 5"/>
          <p:cNvSpPr/>
          <p:nvPr/>
        </p:nvSpPr>
        <p:spPr>
          <a:xfrm>
            <a:off x="5867400" y="2438078"/>
            <a:ext cx="301083" cy="769434"/>
          </a:xfrm>
          <a:custGeom>
            <a:avLst/>
            <a:gdLst>
              <a:gd name="connsiteX0" fmla="*/ 11151 w 301083"/>
              <a:gd name="connsiteY0" fmla="*/ 0 h 769434"/>
              <a:gd name="connsiteX1" fmla="*/ 22302 w 301083"/>
              <a:gd name="connsiteY1" fmla="*/ 144965 h 769434"/>
              <a:gd name="connsiteX2" fmla="*/ 33453 w 301083"/>
              <a:gd name="connsiteY2" fmla="*/ 189570 h 769434"/>
              <a:gd name="connsiteX3" fmla="*/ 211873 w 301083"/>
              <a:gd name="connsiteY3" fmla="*/ 769434 h 769434"/>
              <a:gd name="connsiteX4" fmla="*/ 223024 w 301083"/>
              <a:gd name="connsiteY4" fmla="*/ 657922 h 769434"/>
              <a:gd name="connsiteX5" fmla="*/ 245326 w 301083"/>
              <a:gd name="connsiteY5" fmla="*/ 635619 h 769434"/>
              <a:gd name="connsiteX6" fmla="*/ 256478 w 301083"/>
              <a:gd name="connsiteY6" fmla="*/ 591014 h 769434"/>
              <a:gd name="connsiteX7" fmla="*/ 301083 w 301083"/>
              <a:gd name="connsiteY7" fmla="*/ 535258 h 769434"/>
              <a:gd name="connsiteX8" fmla="*/ 278780 w 301083"/>
              <a:gd name="connsiteY8" fmla="*/ 602165 h 769434"/>
              <a:gd name="connsiteX9" fmla="*/ 267629 w 301083"/>
              <a:gd name="connsiteY9" fmla="*/ 635619 h 769434"/>
              <a:gd name="connsiteX10" fmla="*/ 223024 w 301083"/>
              <a:gd name="connsiteY10" fmla="*/ 702526 h 769434"/>
              <a:gd name="connsiteX11" fmla="*/ 200722 w 301083"/>
              <a:gd name="connsiteY11" fmla="*/ 735980 h 769434"/>
              <a:gd name="connsiteX12" fmla="*/ 178419 w 301083"/>
              <a:gd name="connsiteY12" fmla="*/ 769434 h 769434"/>
              <a:gd name="connsiteX13" fmla="*/ 111512 w 301083"/>
              <a:gd name="connsiteY13" fmla="*/ 691375 h 769434"/>
              <a:gd name="connsiteX14" fmla="*/ 89209 w 301083"/>
              <a:gd name="connsiteY14" fmla="*/ 669073 h 769434"/>
              <a:gd name="connsiteX15" fmla="*/ 66907 w 301083"/>
              <a:gd name="connsiteY15" fmla="*/ 635619 h 769434"/>
              <a:gd name="connsiteX16" fmla="*/ 33453 w 301083"/>
              <a:gd name="connsiteY16" fmla="*/ 613317 h 769434"/>
              <a:gd name="connsiteX17" fmla="*/ 0 w 301083"/>
              <a:gd name="connsiteY17" fmla="*/ 602165 h 769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1083" h="769434">
                <a:moveTo>
                  <a:pt x="11151" y="0"/>
                </a:moveTo>
                <a:cubicBezTo>
                  <a:pt x="14868" y="48322"/>
                  <a:pt x="16639" y="96833"/>
                  <a:pt x="22302" y="144965"/>
                </a:cubicBezTo>
                <a:cubicBezTo>
                  <a:pt x="24093" y="160186"/>
                  <a:pt x="29001" y="174905"/>
                  <a:pt x="33453" y="189570"/>
                </a:cubicBezTo>
                <a:cubicBezTo>
                  <a:pt x="92197" y="383081"/>
                  <a:pt x="152400" y="576146"/>
                  <a:pt x="211873" y="769434"/>
                </a:cubicBezTo>
                <a:cubicBezTo>
                  <a:pt x="215590" y="732263"/>
                  <a:pt x="213964" y="694163"/>
                  <a:pt x="223024" y="657922"/>
                </a:cubicBezTo>
                <a:cubicBezTo>
                  <a:pt x="225574" y="647722"/>
                  <a:pt x="240624" y="645023"/>
                  <a:pt x="245326" y="635619"/>
                </a:cubicBezTo>
                <a:cubicBezTo>
                  <a:pt x="252180" y="621911"/>
                  <a:pt x="250441" y="605101"/>
                  <a:pt x="256478" y="591014"/>
                </a:cubicBezTo>
                <a:cubicBezTo>
                  <a:pt x="267029" y="566396"/>
                  <a:pt x="283098" y="553243"/>
                  <a:pt x="301083" y="535258"/>
                </a:cubicBezTo>
                <a:lnTo>
                  <a:pt x="278780" y="602165"/>
                </a:lnTo>
                <a:cubicBezTo>
                  <a:pt x="275063" y="613316"/>
                  <a:pt x="274149" y="625839"/>
                  <a:pt x="267629" y="635619"/>
                </a:cubicBezTo>
                <a:lnTo>
                  <a:pt x="223024" y="702526"/>
                </a:lnTo>
                <a:lnTo>
                  <a:pt x="200722" y="735980"/>
                </a:lnTo>
                <a:lnTo>
                  <a:pt x="178419" y="769434"/>
                </a:lnTo>
                <a:cubicBezTo>
                  <a:pt x="107540" y="698555"/>
                  <a:pt x="183045" y="777214"/>
                  <a:pt x="111512" y="691375"/>
                </a:cubicBezTo>
                <a:cubicBezTo>
                  <a:pt x="104781" y="683298"/>
                  <a:pt x="95777" y="677283"/>
                  <a:pt x="89209" y="669073"/>
                </a:cubicBezTo>
                <a:cubicBezTo>
                  <a:pt x="80837" y="658608"/>
                  <a:pt x="76384" y="645096"/>
                  <a:pt x="66907" y="635619"/>
                </a:cubicBezTo>
                <a:cubicBezTo>
                  <a:pt x="57430" y="626142"/>
                  <a:pt x="45440" y="619311"/>
                  <a:pt x="33453" y="613317"/>
                </a:cubicBezTo>
                <a:cubicBezTo>
                  <a:pt x="22940" y="608060"/>
                  <a:pt x="0" y="602165"/>
                  <a:pt x="0" y="602165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4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Parameters Example: </a:t>
            </a:r>
            <a:r>
              <a:rPr lang="en-US" sz="3800" dirty="0" err="1"/>
              <a:t>drawBox</a:t>
            </a:r>
            <a:endParaRPr lang="en-US" sz="3800" dirty="0"/>
          </a:p>
        </p:txBody>
      </p:sp>
      <p:sp>
        <p:nvSpPr>
          <p:cNvPr id="4" name="TextBox 3"/>
          <p:cNvSpPr txBox="1"/>
          <p:nvPr/>
        </p:nvSpPr>
        <p:spPr>
          <a:xfrm>
            <a:off x="190500" y="3276600"/>
            <a:ext cx="8763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5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5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dirty="0" err="1">
                <a:latin typeface="Courier" charset="0"/>
                <a:ea typeface="Courier" charset="0"/>
                <a:cs typeface="Courier" charset="0"/>
              </a:rPr>
              <a:t>drawBox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5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width, </a:t>
            </a:r>
            <a:r>
              <a:rPr lang="en-US" sz="25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height) {</a:t>
            </a:r>
          </a:p>
          <a:p>
            <a:pPr algn="l"/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5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use width and height variables</a:t>
            </a:r>
          </a:p>
          <a:p>
            <a:pPr algn="l"/>
            <a:r>
              <a:rPr lang="en-US" sz="25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	// to draw a box</a:t>
            </a:r>
          </a:p>
          <a:p>
            <a:pPr algn="l"/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27916" y="1210880"/>
            <a:ext cx="418463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i="1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Inside </a:t>
            </a:r>
            <a:r>
              <a:rPr lang="en-US" sz="2600" i="1" dirty="0" err="1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drawBox</a:t>
            </a:r>
            <a:r>
              <a:rPr lang="en-US" sz="26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, refer to the first parameter value as </a:t>
            </a:r>
            <a:r>
              <a:rPr lang="en-US" sz="2600" i="1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width</a:t>
            </a:r>
            <a:r>
              <a:rPr lang="mr-IN" sz="26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…</a:t>
            </a:r>
            <a:endParaRPr lang="en-US" sz="2600" i="1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220236" y="2504750"/>
            <a:ext cx="301083" cy="769434"/>
          </a:xfrm>
          <a:custGeom>
            <a:avLst/>
            <a:gdLst>
              <a:gd name="connsiteX0" fmla="*/ 11151 w 301083"/>
              <a:gd name="connsiteY0" fmla="*/ 0 h 769434"/>
              <a:gd name="connsiteX1" fmla="*/ 22302 w 301083"/>
              <a:gd name="connsiteY1" fmla="*/ 144965 h 769434"/>
              <a:gd name="connsiteX2" fmla="*/ 33453 w 301083"/>
              <a:gd name="connsiteY2" fmla="*/ 189570 h 769434"/>
              <a:gd name="connsiteX3" fmla="*/ 211873 w 301083"/>
              <a:gd name="connsiteY3" fmla="*/ 769434 h 769434"/>
              <a:gd name="connsiteX4" fmla="*/ 223024 w 301083"/>
              <a:gd name="connsiteY4" fmla="*/ 657922 h 769434"/>
              <a:gd name="connsiteX5" fmla="*/ 245326 w 301083"/>
              <a:gd name="connsiteY5" fmla="*/ 635619 h 769434"/>
              <a:gd name="connsiteX6" fmla="*/ 256478 w 301083"/>
              <a:gd name="connsiteY6" fmla="*/ 591014 h 769434"/>
              <a:gd name="connsiteX7" fmla="*/ 301083 w 301083"/>
              <a:gd name="connsiteY7" fmla="*/ 535258 h 769434"/>
              <a:gd name="connsiteX8" fmla="*/ 278780 w 301083"/>
              <a:gd name="connsiteY8" fmla="*/ 602165 h 769434"/>
              <a:gd name="connsiteX9" fmla="*/ 267629 w 301083"/>
              <a:gd name="connsiteY9" fmla="*/ 635619 h 769434"/>
              <a:gd name="connsiteX10" fmla="*/ 223024 w 301083"/>
              <a:gd name="connsiteY10" fmla="*/ 702526 h 769434"/>
              <a:gd name="connsiteX11" fmla="*/ 200722 w 301083"/>
              <a:gd name="connsiteY11" fmla="*/ 735980 h 769434"/>
              <a:gd name="connsiteX12" fmla="*/ 178419 w 301083"/>
              <a:gd name="connsiteY12" fmla="*/ 769434 h 769434"/>
              <a:gd name="connsiteX13" fmla="*/ 111512 w 301083"/>
              <a:gd name="connsiteY13" fmla="*/ 691375 h 769434"/>
              <a:gd name="connsiteX14" fmla="*/ 89209 w 301083"/>
              <a:gd name="connsiteY14" fmla="*/ 669073 h 769434"/>
              <a:gd name="connsiteX15" fmla="*/ 66907 w 301083"/>
              <a:gd name="connsiteY15" fmla="*/ 635619 h 769434"/>
              <a:gd name="connsiteX16" fmla="*/ 33453 w 301083"/>
              <a:gd name="connsiteY16" fmla="*/ 613317 h 769434"/>
              <a:gd name="connsiteX17" fmla="*/ 0 w 301083"/>
              <a:gd name="connsiteY17" fmla="*/ 602165 h 769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1083" h="769434">
                <a:moveTo>
                  <a:pt x="11151" y="0"/>
                </a:moveTo>
                <a:cubicBezTo>
                  <a:pt x="14868" y="48322"/>
                  <a:pt x="16639" y="96833"/>
                  <a:pt x="22302" y="144965"/>
                </a:cubicBezTo>
                <a:cubicBezTo>
                  <a:pt x="24093" y="160186"/>
                  <a:pt x="29001" y="174905"/>
                  <a:pt x="33453" y="189570"/>
                </a:cubicBezTo>
                <a:cubicBezTo>
                  <a:pt x="92197" y="383081"/>
                  <a:pt x="152400" y="576146"/>
                  <a:pt x="211873" y="769434"/>
                </a:cubicBezTo>
                <a:cubicBezTo>
                  <a:pt x="215590" y="732263"/>
                  <a:pt x="213964" y="694163"/>
                  <a:pt x="223024" y="657922"/>
                </a:cubicBezTo>
                <a:cubicBezTo>
                  <a:pt x="225574" y="647722"/>
                  <a:pt x="240624" y="645023"/>
                  <a:pt x="245326" y="635619"/>
                </a:cubicBezTo>
                <a:cubicBezTo>
                  <a:pt x="252180" y="621911"/>
                  <a:pt x="250441" y="605101"/>
                  <a:pt x="256478" y="591014"/>
                </a:cubicBezTo>
                <a:cubicBezTo>
                  <a:pt x="267029" y="566396"/>
                  <a:pt x="283098" y="553243"/>
                  <a:pt x="301083" y="535258"/>
                </a:cubicBezTo>
                <a:lnTo>
                  <a:pt x="278780" y="602165"/>
                </a:lnTo>
                <a:cubicBezTo>
                  <a:pt x="275063" y="613316"/>
                  <a:pt x="274149" y="625839"/>
                  <a:pt x="267629" y="635619"/>
                </a:cubicBezTo>
                <a:lnTo>
                  <a:pt x="223024" y="702526"/>
                </a:lnTo>
                <a:lnTo>
                  <a:pt x="200722" y="735980"/>
                </a:lnTo>
                <a:lnTo>
                  <a:pt x="178419" y="769434"/>
                </a:lnTo>
                <a:cubicBezTo>
                  <a:pt x="107540" y="698555"/>
                  <a:pt x="183045" y="777214"/>
                  <a:pt x="111512" y="691375"/>
                </a:cubicBezTo>
                <a:cubicBezTo>
                  <a:pt x="104781" y="683298"/>
                  <a:pt x="95777" y="677283"/>
                  <a:pt x="89209" y="669073"/>
                </a:cubicBezTo>
                <a:cubicBezTo>
                  <a:pt x="80837" y="658608"/>
                  <a:pt x="76384" y="645096"/>
                  <a:pt x="66907" y="635619"/>
                </a:cubicBezTo>
                <a:cubicBezTo>
                  <a:pt x="57430" y="626142"/>
                  <a:pt x="45440" y="619311"/>
                  <a:pt x="33453" y="613317"/>
                </a:cubicBezTo>
                <a:cubicBezTo>
                  <a:pt x="22940" y="608060"/>
                  <a:pt x="0" y="602165"/>
                  <a:pt x="0" y="602165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802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Parameters Example: </a:t>
            </a:r>
            <a:r>
              <a:rPr lang="en-US" sz="3800" dirty="0" err="1"/>
              <a:t>drawBox</a:t>
            </a:r>
            <a:endParaRPr lang="en-US" sz="3800" dirty="0"/>
          </a:p>
        </p:txBody>
      </p:sp>
      <p:sp>
        <p:nvSpPr>
          <p:cNvPr id="4" name="TextBox 3"/>
          <p:cNvSpPr txBox="1"/>
          <p:nvPr/>
        </p:nvSpPr>
        <p:spPr>
          <a:xfrm>
            <a:off x="190500" y="3276600"/>
            <a:ext cx="8763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5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5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dirty="0" err="1">
                <a:latin typeface="Courier" charset="0"/>
                <a:ea typeface="Courier" charset="0"/>
                <a:cs typeface="Courier" charset="0"/>
              </a:rPr>
              <a:t>drawBox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5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width, </a:t>
            </a:r>
            <a:r>
              <a:rPr lang="en-US" sz="25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height) {</a:t>
            </a:r>
          </a:p>
          <a:p>
            <a:pPr algn="l"/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5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use width and height variables</a:t>
            </a:r>
          </a:p>
          <a:p>
            <a:pPr algn="l"/>
            <a:r>
              <a:rPr lang="en-US" sz="25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	// to draw a box</a:t>
            </a:r>
          </a:p>
          <a:p>
            <a:pPr algn="l"/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68861" y="1590732"/>
            <a:ext cx="418463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6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…</a:t>
            </a:r>
            <a:r>
              <a:rPr lang="en-US" sz="26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and the second parameter value as </a:t>
            </a:r>
            <a:r>
              <a:rPr lang="en-US" sz="2600" i="1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height</a:t>
            </a:r>
            <a:r>
              <a:rPr lang="en-US" sz="26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.</a:t>
            </a:r>
            <a:endParaRPr lang="en-US" sz="2600" i="1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7463097" y="2495225"/>
            <a:ext cx="301083" cy="769434"/>
          </a:xfrm>
          <a:custGeom>
            <a:avLst/>
            <a:gdLst>
              <a:gd name="connsiteX0" fmla="*/ 11151 w 301083"/>
              <a:gd name="connsiteY0" fmla="*/ 0 h 769434"/>
              <a:gd name="connsiteX1" fmla="*/ 22302 w 301083"/>
              <a:gd name="connsiteY1" fmla="*/ 144965 h 769434"/>
              <a:gd name="connsiteX2" fmla="*/ 33453 w 301083"/>
              <a:gd name="connsiteY2" fmla="*/ 189570 h 769434"/>
              <a:gd name="connsiteX3" fmla="*/ 211873 w 301083"/>
              <a:gd name="connsiteY3" fmla="*/ 769434 h 769434"/>
              <a:gd name="connsiteX4" fmla="*/ 223024 w 301083"/>
              <a:gd name="connsiteY4" fmla="*/ 657922 h 769434"/>
              <a:gd name="connsiteX5" fmla="*/ 245326 w 301083"/>
              <a:gd name="connsiteY5" fmla="*/ 635619 h 769434"/>
              <a:gd name="connsiteX6" fmla="*/ 256478 w 301083"/>
              <a:gd name="connsiteY6" fmla="*/ 591014 h 769434"/>
              <a:gd name="connsiteX7" fmla="*/ 301083 w 301083"/>
              <a:gd name="connsiteY7" fmla="*/ 535258 h 769434"/>
              <a:gd name="connsiteX8" fmla="*/ 278780 w 301083"/>
              <a:gd name="connsiteY8" fmla="*/ 602165 h 769434"/>
              <a:gd name="connsiteX9" fmla="*/ 267629 w 301083"/>
              <a:gd name="connsiteY9" fmla="*/ 635619 h 769434"/>
              <a:gd name="connsiteX10" fmla="*/ 223024 w 301083"/>
              <a:gd name="connsiteY10" fmla="*/ 702526 h 769434"/>
              <a:gd name="connsiteX11" fmla="*/ 200722 w 301083"/>
              <a:gd name="connsiteY11" fmla="*/ 735980 h 769434"/>
              <a:gd name="connsiteX12" fmla="*/ 178419 w 301083"/>
              <a:gd name="connsiteY12" fmla="*/ 769434 h 769434"/>
              <a:gd name="connsiteX13" fmla="*/ 111512 w 301083"/>
              <a:gd name="connsiteY13" fmla="*/ 691375 h 769434"/>
              <a:gd name="connsiteX14" fmla="*/ 89209 w 301083"/>
              <a:gd name="connsiteY14" fmla="*/ 669073 h 769434"/>
              <a:gd name="connsiteX15" fmla="*/ 66907 w 301083"/>
              <a:gd name="connsiteY15" fmla="*/ 635619 h 769434"/>
              <a:gd name="connsiteX16" fmla="*/ 33453 w 301083"/>
              <a:gd name="connsiteY16" fmla="*/ 613317 h 769434"/>
              <a:gd name="connsiteX17" fmla="*/ 0 w 301083"/>
              <a:gd name="connsiteY17" fmla="*/ 602165 h 769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1083" h="769434">
                <a:moveTo>
                  <a:pt x="11151" y="0"/>
                </a:moveTo>
                <a:cubicBezTo>
                  <a:pt x="14868" y="48322"/>
                  <a:pt x="16639" y="96833"/>
                  <a:pt x="22302" y="144965"/>
                </a:cubicBezTo>
                <a:cubicBezTo>
                  <a:pt x="24093" y="160186"/>
                  <a:pt x="29001" y="174905"/>
                  <a:pt x="33453" y="189570"/>
                </a:cubicBezTo>
                <a:cubicBezTo>
                  <a:pt x="92197" y="383081"/>
                  <a:pt x="152400" y="576146"/>
                  <a:pt x="211873" y="769434"/>
                </a:cubicBezTo>
                <a:cubicBezTo>
                  <a:pt x="215590" y="732263"/>
                  <a:pt x="213964" y="694163"/>
                  <a:pt x="223024" y="657922"/>
                </a:cubicBezTo>
                <a:cubicBezTo>
                  <a:pt x="225574" y="647722"/>
                  <a:pt x="240624" y="645023"/>
                  <a:pt x="245326" y="635619"/>
                </a:cubicBezTo>
                <a:cubicBezTo>
                  <a:pt x="252180" y="621911"/>
                  <a:pt x="250441" y="605101"/>
                  <a:pt x="256478" y="591014"/>
                </a:cubicBezTo>
                <a:cubicBezTo>
                  <a:pt x="267029" y="566396"/>
                  <a:pt x="283098" y="553243"/>
                  <a:pt x="301083" y="535258"/>
                </a:cubicBezTo>
                <a:lnTo>
                  <a:pt x="278780" y="602165"/>
                </a:lnTo>
                <a:cubicBezTo>
                  <a:pt x="275063" y="613316"/>
                  <a:pt x="274149" y="625839"/>
                  <a:pt x="267629" y="635619"/>
                </a:cubicBezTo>
                <a:lnTo>
                  <a:pt x="223024" y="702526"/>
                </a:lnTo>
                <a:lnTo>
                  <a:pt x="200722" y="735980"/>
                </a:lnTo>
                <a:lnTo>
                  <a:pt x="178419" y="769434"/>
                </a:lnTo>
                <a:cubicBezTo>
                  <a:pt x="107540" y="698555"/>
                  <a:pt x="183045" y="777214"/>
                  <a:pt x="111512" y="691375"/>
                </a:cubicBezTo>
                <a:cubicBezTo>
                  <a:pt x="104781" y="683298"/>
                  <a:pt x="95777" y="677283"/>
                  <a:pt x="89209" y="669073"/>
                </a:cubicBezTo>
                <a:cubicBezTo>
                  <a:pt x="80837" y="658608"/>
                  <a:pt x="76384" y="645096"/>
                  <a:pt x="66907" y="635619"/>
                </a:cubicBezTo>
                <a:cubicBezTo>
                  <a:pt x="57430" y="626142"/>
                  <a:pt x="45440" y="619311"/>
                  <a:pt x="33453" y="613317"/>
                </a:cubicBezTo>
                <a:cubicBezTo>
                  <a:pt x="22940" y="608060"/>
                  <a:pt x="0" y="602165"/>
                  <a:pt x="0" y="602165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64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drawBox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11004" y="3352800"/>
            <a:ext cx="62215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600" dirty="0" err="1">
                <a:latin typeface="Courier" charset="0"/>
                <a:ea typeface="Courier" charset="0"/>
                <a:cs typeface="Courier" charset="0"/>
              </a:rPr>
              <a:t>drawBox</a:t>
            </a:r>
            <a:r>
              <a:rPr lang="en-US" sz="5600" dirty="0">
                <a:latin typeface="Courier" charset="0"/>
                <a:ea typeface="Courier" charset="0"/>
                <a:cs typeface="Courier" charset="0"/>
              </a:rPr>
              <a:t>(7, 4);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24400" y="1526802"/>
            <a:ext cx="418463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We give </a:t>
            </a:r>
            <a:r>
              <a:rPr lang="en-US" sz="2600" dirty="0" err="1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drawBox</a:t>
            </a:r>
            <a:r>
              <a:rPr lang="en-US" sz="26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 some information (the size of the box we want)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1729091"/>
            <a:ext cx="211873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We call </a:t>
            </a:r>
            <a:r>
              <a:rPr lang="en-US" sz="2600" dirty="0" err="1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drawBox</a:t>
            </a:r>
            <a:endParaRPr lang="en-US" sz="2600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1884557" y="2722515"/>
            <a:ext cx="301083" cy="769434"/>
          </a:xfrm>
          <a:custGeom>
            <a:avLst/>
            <a:gdLst>
              <a:gd name="connsiteX0" fmla="*/ 11151 w 301083"/>
              <a:gd name="connsiteY0" fmla="*/ 0 h 769434"/>
              <a:gd name="connsiteX1" fmla="*/ 22302 w 301083"/>
              <a:gd name="connsiteY1" fmla="*/ 144965 h 769434"/>
              <a:gd name="connsiteX2" fmla="*/ 33453 w 301083"/>
              <a:gd name="connsiteY2" fmla="*/ 189570 h 769434"/>
              <a:gd name="connsiteX3" fmla="*/ 211873 w 301083"/>
              <a:gd name="connsiteY3" fmla="*/ 769434 h 769434"/>
              <a:gd name="connsiteX4" fmla="*/ 223024 w 301083"/>
              <a:gd name="connsiteY4" fmla="*/ 657922 h 769434"/>
              <a:gd name="connsiteX5" fmla="*/ 245326 w 301083"/>
              <a:gd name="connsiteY5" fmla="*/ 635619 h 769434"/>
              <a:gd name="connsiteX6" fmla="*/ 256478 w 301083"/>
              <a:gd name="connsiteY6" fmla="*/ 591014 h 769434"/>
              <a:gd name="connsiteX7" fmla="*/ 301083 w 301083"/>
              <a:gd name="connsiteY7" fmla="*/ 535258 h 769434"/>
              <a:gd name="connsiteX8" fmla="*/ 278780 w 301083"/>
              <a:gd name="connsiteY8" fmla="*/ 602165 h 769434"/>
              <a:gd name="connsiteX9" fmla="*/ 267629 w 301083"/>
              <a:gd name="connsiteY9" fmla="*/ 635619 h 769434"/>
              <a:gd name="connsiteX10" fmla="*/ 223024 w 301083"/>
              <a:gd name="connsiteY10" fmla="*/ 702526 h 769434"/>
              <a:gd name="connsiteX11" fmla="*/ 200722 w 301083"/>
              <a:gd name="connsiteY11" fmla="*/ 735980 h 769434"/>
              <a:gd name="connsiteX12" fmla="*/ 178419 w 301083"/>
              <a:gd name="connsiteY12" fmla="*/ 769434 h 769434"/>
              <a:gd name="connsiteX13" fmla="*/ 111512 w 301083"/>
              <a:gd name="connsiteY13" fmla="*/ 691375 h 769434"/>
              <a:gd name="connsiteX14" fmla="*/ 89209 w 301083"/>
              <a:gd name="connsiteY14" fmla="*/ 669073 h 769434"/>
              <a:gd name="connsiteX15" fmla="*/ 66907 w 301083"/>
              <a:gd name="connsiteY15" fmla="*/ 635619 h 769434"/>
              <a:gd name="connsiteX16" fmla="*/ 33453 w 301083"/>
              <a:gd name="connsiteY16" fmla="*/ 613317 h 769434"/>
              <a:gd name="connsiteX17" fmla="*/ 0 w 301083"/>
              <a:gd name="connsiteY17" fmla="*/ 602165 h 769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1083" h="769434">
                <a:moveTo>
                  <a:pt x="11151" y="0"/>
                </a:moveTo>
                <a:cubicBezTo>
                  <a:pt x="14868" y="48322"/>
                  <a:pt x="16639" y="96833"/>
                  <a:pt x="22302" y="144965"/>
                </a:cubicBezTo>
                <a:cubicBezTo>
                  <a:pt x="24093" y="160186"/>
                  <a:pt x="29001" y="174905"/>
                  <a:pt x="33453" y="189570"/>
                </a:cubicBezTo>
                <a:cubicBezTo>
                  <a:pt x="92197" y="383081"/>
                  <a:pt x="152400" y="576146"/>
                  <a:pt x="211873" y="769434"/>
                </a:cubicBezTo>
                <a:cubicBezTo>
                  <a:pt x="215590" y="732263"/>
                  <a:pt x="213964" y="694163"/>
                  <a:pt x="223024" y="657922"/>
                </a:cubicBezTo>
                <a:cubicBezTo>
                  <a:pt x="225574" y="647722"/>
                  <a:pt x="240624" y="645023"/>
                  <a:pt x="245326" y="635619"/>
                </a:cubicBezTo>
                <a:cubicBezTo>
                  <a:pt x="252180" y="621911"/>
                  <a:pt x="250441" y="605101"/>
                  <a:pt x="256478" y="591014"/>
                </a:cubicBezTo>
                <a:cubicBezTo>
                  <a:pt x="267029" y="566396"/>
                  <a:pt x="283098" y="553243"/>
                  <a:pt x="301083" y="535258"/>
                </a:cubicBezTo>
                <a:lnTo>
                  <a:pt x="278780" y="602165"/>
                </a:lnTo>
                <a:cubicBezTo>
                  <a:pt x="275063" y="613316"/>
                  <a:pt x="274149" y="625839"/>
                  <a:pt x="267629" y="635619"/>
                </a:cubicBezTo>
                <a:lnTo>
                  <a:pt x="223024" y="702526"/>
                </a:lnTo>
                <a:lnTo>
                  <a:pt x="200722" y="735980"/>
                </a:lnTo>
                <a:lnTo>
                  <a:pt x="178419" y="769434"/>
                </a:lnTo>
                <a:cubicBezTo>
                  <a:pt x="107540" y="698555"/>
                  <a:pt x="183045" y="777214"/>
                  <a:pt x="111512" y="691375"/>
                </a:cubicBezTo>
                <a:cubicBezTo>
                  <a:pt x="104781" y="683298"/>
                  <a:pt x="95777" y="677283"/>
                  <a:pt x="89209" y="669073"/>
                </a:cubicBezTo>
                <a:cubicBezTo>
                  <a:pt x="80837" y="658608"/>
                  <a:pt x="76384" y="645096"/>
                  <a:pt x="66907" y="635619"/>
                </a:cubicBezTo>
                <a:cubicBezTo>
                  <a:pt x="57430" y="626142"/>
                  <a:pt x="45440" y="619311"/>
                  <a:pt x="33453" y="613317"/>
                </a:cubicBezTo>
                <a:cubicBezTo>
                  <a:pt x="22940" y="608060"/>
                  <a:pt x="0" y="602165"/>
                  <a:pt x="0" y="602165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5988203" y="2819464"/>
            <a:ext cx="814039" cy="468351"/>
          </a:xfrm>
          <a:custGeom>
            <a:avLst/>
            <a:gdLst>
              <a:gd name="connsiteX0" fmla="*/ 814039 w 814039"/>
              <a:gd name="connsiteY0" fmla="*/ 0 h 468351"/>
              <a:gd name="connsiteX1" fmla="*/ 802888 w 814039"/>
              <a:gd name="connsiteY1" fmla="*/ 66907 h 468351"/>
              <a:gd name="connsiteX2" fmla="*/ 780585 w 814039"/>
              <a:gd name="connsiteY2" fmla="*/ 89210 h 468351"/>
              <a:gd name="connsiteX3" fmla="*/ 635619 w 814039"/>
              <a:gd name="connsiteY3" fmla="*/ 133815 h 468351"/>
              <a:gd name="connsiteX4" fmla="*/ 78058 w 814039"/>
              <a:gd name="connsiteY4" fmla="*/ 323385 h 468351"/>
              <a:gd name="connsiteX5" fmla="*/ 55756 w 814039"/>
              <a:gd name="connsiteY5" fmla="*/ 356839 h 468351"/>
              <a:gd name="connsiteX6" fmla="*/ 33453 w 814039"/>
              <a:gd name="connsiteY6" fmla="*/ 434898 h 468351"/>
              <a:gd name="connsiteX7" fmla="*/ 22302 w 814039"/>
              <a:gd name="connsiteY7" fmla="*/ 468351 h 468351"/>
              <a:gd name="connsiteX8" fmla="*/ 11151 w 814039"/>
              <a:gd name="connsiteY8" fmla="*/ 345688 h 468351"/>
              <a:gd name="connsiteX9" fmla="*/ 0 w 814039"/>
              <a:gd name="connsiteY9" fmla="*/ 289932 h 468351"/>
              <a:gd name="connsiteX10" fmla="*/ 11151 w 814039"/>
              <a:gd name="connsiteY10" fmla="*/ 334537 h 468351"/>
              <a:gd name="connsiteX11" fmla="*/ 55756 w 814039"/>
              <a:gd name="connsiteY11" fmla="*/ 446049 h 468351"/>
              <a:gd name="connsiteX12" fmla="*/ 78058 w 814039"/>
              <a:gd name="connsiteY12" fmla="*/ 423746 h 468351"/>
              <a:gd name="connsiteX13" fmla="*/ 122663 w 814039"/>
              <a:gd name="connsiteY13" fmla="*/ 412595 h 468351"/>
              <a:gd name="connsiteX14" fmla="*/ 156117 w 814039"/>
              <a:gd name="connsiteY14" fmla="*/ 401444 h 468351"/>
              <a:gd name="connsiteX15" fmla="*/ 234175 w 814039"/>
              <a:gd name="connsiteY15" fmla="*/ 390293 h 4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14039" h="468351">
                <a:moveTo>
                  <a:pt x="814039" y="0"/>
                </a:moveTo>
                <a:cubicBezTo>
                  <a:pt x="810322" y="22302"/>
                  <a:pt x="810827" y="45737"/>
                  <a:pt x="802888" y="66907"/>
                </a:cubicBezTo>
                <a:cubicBezTo>
                  <a:pt x="799196" y="76751"/>
                  <a:pt x="788795" y="82642"/>
                  <a:pt x="780585" y="89210"/>
                </a:cubicBezTo>
                <a:cubicBezTo>
                  <a:pt x="721018" y="136864"/>
                  <a:pt x="744924" y="96652"/>
                  <a:pt x="635619" y="133815"/>
                </a:cubicBezTo>
                <a:lnTo>
                  <a:pt x="78058" y="323385"/>
                </a:lnTo>
                <a:cubicBezTo>
                  <a:pt x="70624" y="334536"/>
                  <a:pt x="61749" y="344852"/>
                  <a:pt x="55756" y="356839"/>
                </a:cubicBezTo>
                <a:cubicBezTo>
                  <a:pt x="46846" y="374660"/>
                  <a:pt x="38215" y="418230"/>
                  <a:pt x="33453" y="434898"/>
                </a:cubicBezTo>
                <a:cubicBezTo>
                  <a:pt x="30224" y="446200"/>
                  <a:pt x="26019" y="457200"/>
                  <a:pt x="22302" y="468351"/>
                </a:cubicBezTo>
                <a:cubicBezTo>
                  <a:pt x="18585" y="427463"/>
                  <a:pt x="16243" y="386427"/>
                  <a:pt x="11151" y="345688"/>
                </a:cubicBezTo>
                <a:cubicBezTo>
                  <a:pt x="8800" y="326881"/>
                  <a:pt x="0" y="308885"/>
                  <a:pt x="0" y="289932"/>
                </a:cubicBezTo>
                <a:cubicBezTo>
                  <a:pt x="0" y="274606"/>
                  <a:pt x="6747" y="319857"/>
                  <a:pt x="11151" y="334537"/>
                </a:cubicBezTo>
                <a:cubicBezTo>
                  <a:pt x="31820" y="403436"/>
                  <a:pt x="27811" y="390160"/>
                  <a:pt x="55756" y="446049"/>
                </a:cubicBezTo>
                <a:cubicBezTo>
                  <a:pt x="63190" y="438615"/>
                  <a:pt x="68654" y="428448"/>
                  <a:pt x="78058" y="423746"/>
                </a:cubicBezTo>
                <a:cubicBezTo>
                  <a:pt x="91766" y="416892"/>
                  <a:pt x="107927" y="416805"/>
                  <a:pt x="122663" y="412595"/>
                </a:cubicBezTo>
                <a:cubicBezTo>
                  <a:pt x="133965" y="409366"/>
                  <a:pt x="144642" y="403994"/>
                  <a:pt x="156117" y="401444"/>
                </a:cubicBezTo>
                <a:cubicBezTo>
                  <a:pt x="209047" y="389682"/>
                  <a:pt x="203315" y="390293"/>
                  <a:pt x="234175" y="39029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391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drawBox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447800"/>
            <a:ext cx="822960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width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"Width?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algn="l"/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height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"Height?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algn="l"/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algn="l"/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drawBox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(width, height);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54243" y="3833487"/>
            <a:ext cx="418463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We give </a:t>
            </a:r>
            <a:r>
              <a:rPr lang="en-US" sz="2600" dirty="0" err="1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drawBox</a:t>
            </a:r>
            <a:r>
              <a:rPr lang="en-US" sz="26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 some information (the size of the box we want)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208157" y="4035776"/>
            <a:ext cx="211873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We call </a:t>
            </a:r>
            <a:r>
              <a:rPr lang="en-US" sz="2600" dirty="0" err="1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drawBox</a:t>
            </a:r>
            <a:endParaRPr lang="en-US" sz="2600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881110" y="4896498"/>
            <a:ext cx="301083" cy="769434"/>
          </a:xfrm>
          <a:custGeom>
            <a:avLst/>
            <a:gdLst>
              <a:gd name="connsiteX0" fmla="*/ 11151 w 301083"/>
              <a:gd name="connsiteY0" fmla="*/ 0 h 769434"/>
              <a:gd name="connsiteX1" fmla="*/ 22302 w 301083"/>
              <a:gd name="connsiteY1" fmla="*/ 144965 h 769434"/>
              <a:gd name="connsiteX2" fmla="*/ 33453 w 301083"/>
              <a:gd name="connsiteY2" fmla="*/ 189570 h 769434"/>
              <a:gd name="connsiteX3" fmla="*/ 211873 w 301083"/>
              <a:gd name="connsiteY3" fmla="*/ 769434 h 769434"/>
              <a:gd name="connsiteX4" fmla="*/ 223024 w 301083"/>
              <a:gd name="connsiteY4" fmla="*/ 657922 h 769434"/>
              <a:gd name="connsiteX5" fmla="*/ 245326 w 301083"/>
              <a:gd name="connsiteY5" fmla="*/ 635619 h 769434"/>
              <a:gd name="connsiteX6" fmla="*/ 256478 w 301083"/>
              <a:gd name="connsiteY6" fmla="*/ 591014 h 769434"/>
              <a:gd name="connsiteX7" fmla="*/ 301083 w 301083"/>
              <a:gd name="connsiteY7" fmla="*/ 535258 h 769434"/>
              <a:gd name="connsiteX8" fmla="*/ 278780 w 301083"/>
              <a:gd name="connsiteY8" fmla="*/ 602165 h 769434"/>
              <a:gd name="connsiteX9" fmla="*/ 267629 w 301083"/>
              <a:gd name="connsiteY9" fmla="*/ 635619 h 769434"/>
              <a:gd name="connsiteX10" fmla="*/ 223024 w 301083"/>
              <a:gd name="connsiteY10" fmla="*/ 702526 h 769434"/>
              <a:gd name="connsiteX11" fmla="*/ 200722 w 301083"/>
              <a:gd name="connsiteY11" fmla="*/ 735980 h 769434"/>
              <a:gd name="connsiteX12" fmla="*/ 178419 w 301083"/>
              <a:gd name="connsiteY12" fmla="*/ 769434 h 769434"/>
              <a:gd name="connsiteX13" fmla="*/ 111512 w 301083"/>
              <a:gd name="connsiteY13" fmla="*/ 691375 h 769434"/>
              <a:gd name="connsiteX14" fmla="*/ 89209 w 301083"/>
              <a:gd name="connsiteY14" fmla="*/ 669073 h 769434"/>
              <a:gd name="connsiteX15" fmla="*/ 66907 w 301083"/>
              <a:gd name="connsiteY15" fmla="*/ 635619 h 769434"/>
              <a:gd name="connsiteX16" fmla="*/ 33453 w 301083"/>
              <a:gd name="connsiteY16" fmla="*/ 613317 h 769434"/>
              <a:gd name="connsiteX17" fmla="*/ 0 w 301083"/>
              <a:gd name="connsiteY17" fmla="*/ 602165 h 769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1083" h="769434">
                <a:moveTo>
                  <a:pt x="11151" y="0"/>
                </a:moveTo>
                <a:cubicBezTo>
                  <a:pt x="14868" y="48322"/>
                  <a:pt x="16639" y="96833"/>
                  <a:pt x="22302" y="144965"/>
                </a:cubicBezTo>
                <a:cubicBezTo>
                  <a:pt x="24093" y="160186"/>
                  <a:pt x="29001" y="174905"/>
                  <a:pt x="33453" y="189570"/>
                </a:cubicBezTo>
                <a:cubicBezTo>
                  <a:pt x="92197" y="383081"/>
                  <a:pt x="152400" y="576146"/>
                  <a:pt x="211873" y="769434"/>
                </a:cubicBezTo>
                <a:cubicBezTo>
                  <a:pt x="215590" y="732263"/>
                  <a:pt x="213964" y="694163"/>
                  <a:pt x="223024" y="657922"/>
                </a:cubicBezTo>
                <a:cubicBezTo>
                  <a:pt x="225574" y="647722"/>
                  <a:pt x="240624" y="645023"/>
                  <a:pt x="245326" y="635619"/>
                </a:cubicBezTo>
                <a:cubicBezTo>
                  <a:pt x="252180" y="621911"/>
                  <a:pt x="250441" y="605101"/>
                  <a:pt x="256478" y="591014"/>
                </a:cubicBezTo>
                <a:cubicBezTo>
                  <a:pt x="267029" y="566396"/>
                  <a:pt x="283098" y="553243"/>
                  <a:pt x="301083" y="535258"/>
                </a:cubicBezTo>
                <a:lnTo>
                  <a:pt x="278780" y="602165"/>
                </a:lnTo>
                <a:cubicBezTo>
                  <a:pt x="275063" y="613316"/>
                  <a:pt x="274149" y="625839"/>
                  <a:pt x="267629" y="635619"/>
                </a:cubicBezTo>
                <a:lnTo>
                  <a:pt x="223024" y="702526"/>
                </a:lnTo>
                <a:lnTo>
                  <a:pt x="200722" y="735980"/>
                </a:lnTo>
                <a:lnTo>
                  <a:pt x="178419" y="769434"/>
                </a:lnTo>
                <a:cubicBezTo>
                  <a:pt x="107540" y="698555"/>
                  <a:pt x="183045" y="777214"/>
                  <a:pt x="111512" y="691375"/>
                </a:cubicBezTo>
                <a:cubicBezTo>
                  <a:pt x="104781" y="683298"/>
                  <a:pt x="95777" y="677283"/>
                  <a:pt x="89209" y="669073"/>
                </a:cubicBezTo>
                <a:cubicBezTo>
                  <a:pt x="80837" y="658608"/>
                  <a:pt x="76384" y="645096"/>
                  <a:pt x="66907" y="635619"/>
                </a:cubicBezTo>
                <a:cubicBezTo>
                  <a:pt x="57430" y="626142"/>
                  <a:pt x="45440" y="619311"/>
                  <a:pt x="33453" y="613317"/>
                </a:cubicBezTo>
                <a:cubicBezTo>
                  <a:pt x="22940" y="608060"/>
                  <a:pt x="0" y="602165"/>
                  <a:pt x="0" y="602165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3886200" y="5179741"/>
            <a:ext cx="814039" cy="468351"/>
          </a:xfrm>
          <a:custGeom>
            <a:avLst/>
            <a:gdLst>
              <a:gd name="connsiteX0" fmla="*/ 814039 w 814039"/>
              <a:gd name="connsiteY0" fmla="*/ 0 h 468351"/>
              <a:gd name="connsiteX1" fmla="*/ 802888 w 814039"/>
              <a:gd name="connsiteY1" fmla="*/ 66907 h 468351"/>
              <a:gd name="connsiteX2" fmla="*/ 780585 w 814039"/>
              <a:gd name="connsiteY2" fmla="*/ 89210 h 468351"/>
              <a:gd name="connsiteX3" fmla="*/ 635619 w 814039"/>
              <a:gd name="connsiteY3" fmla="*/ 133815 h 468351"/>
              <a:gd name="connsiteX4" fmla="*/ 78058 w 814039"/>
              <a:gd name="connsiteY4" fmla="*/ 323385 h 468351"/>
              <a:gd name="connsiteX5" fmla="*/ 55756 w 814039"/>
              <a:gd name="connsiteY5" fmla="*/ 356839 h 468351"/>
              <a:gd name="connsiteX6" fmla="*/ 33453 w 814039"/>
              <a:gd name="connsiteY6" fmla="*/ 434898 h 468351"/>
              <a:gd name="connsiteX7" fmla="*/ 22302 w 814039"/>
              <a:gd name="connsiteY7" fmla="*/ 468351 h 468351"/>
              <a:gd name="connsiteX8" fmla="*/ 11151 w 814039"/>
              <a:gd name="connsiteY8" fmla="*/ 345688 h 468351"/>
              <a:gd name="connsiteX9" fmla="*/ 0 w 814039"/>
              <a:gd name="connsiteY9" fmla="*/ 289932 h 468351"/>
              <a:gd name="connsiteX10" fmla="*/ 11151 w 814039"/>
              <a:gd name="connsiteY10" fmla="*/ 334537 h 468351"/>
              <a:gd name="connsiteX11" fmla="*/ 55756 w 814039"/>
              <a:gd name="connsiteY11" fmla="*/ 446049 h 468351"/>
              <a:gd name="connsiteX12" fmla="*/ 78058 w 814039"/>
              <a:gd name="connsiteY12" fmla="*/ 423746 h 468351"/>
              <a:gd name="connsiteX13" fmla="*/ 122663 w 814039"/>
              <a:gd name="connsiteY13" fmla="*/ 412595 h 468351"/>
              <a:gd name="connsiteX14" fmla="*/ 156117 w 814039"/>
              <a:gd name="connsiteY14" fmla="*/ 401444 h 468351"/>
              <a:gd name="connsiteX15" fmla="*/ 234175 w 814039"/>
              <a:gd name="connsiteY15" fmla="*/ 390293 h 4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14039" h="468351">
                <a:moveTo>
                  <a:pt x="814039" y="0"/>
                </a:moveTo>
                <a:cubicBezTo>
                  <a:pt x="810322" y="22302"/>
                  <a:pt x="810827" y="45737"/>
                  <a:pt x="802888" y="66907"/>
                </a:cubicBezTo>
                <a:cubicBezTo>
                  <a:pt x="799196" y="76751"/>
                  <a:pt x="788795" y="82642"/>
                  <a:pt x="780585" y="89210"/>
                </a:cubicBezTo>
                <a:cubicBezTo>
                  <a:pt x="721018" y="136864"/>
                  <a:pt x="744924" y="96652"/>
                  <a:pt x="635619" y="133815"/>
                </a:cubicBezTo>
                <a:lnTo>
                  <a:pt x="78058" y="323385"/>
                </a:lnTo>
                <a:cubicBezTo>
                  <a:pt x="70624" y="334536"/>
                  <a:pt x="61749" y="344852"/>
                  <a:pt x="55756" y="356839"/>
                </a:cubicBezTo>
                <a:cubicBezTo>
                  <a:pt x="46846" y="374660"/>
                  <a:pt x="38215" y="418230"/>
                  <a:pt x="33453" y="434898"/>
                </a:cubicBezTo>
                <a:cubicBezTo>
                  <a:pt x="30224" y="446200"/>
                  <a:pt x="26019" y="457200"/>
                  <a:pt x="22302" y="468351"/>
                </a:cubicBezTo>
                <a:cubicBezTo>
                  <a:pt x="18585" y="427463"/>
                  <a:pt x="16243" y="386427"/>
                  <a:pt x="11151" y="345688"/>
                </a:cubicBezTo>
                <a:cubicBezTo>
                  <a:pt x="8800" y="326881"/>
                  <a:pt x="0" y="308885"/>
                  <a:pt x="0" y="289932"/>
                </a:cubicBezTo>
                <a:cubicBezTo>
                  <a:pt x="0" y="274606"/>
                  <a:pt x="6747" y="319857"/>
                  <a:pt x="11151" y="334537"/>
                </a:cubicBezTo>
                <a:cubicBezTo>
                  <a:pt x="31820" y="403436"/>
                  <a:pt x="27811" y="390160"/>
                  <a:pt x="55756" y="446049"/>
                </a:cubicBezTo>
                <a:cubicBezTo>
                  <a:pt x="63190" y="438615"/>
                  <a:pt x="68654" y="428448"/>
                  <a:pt x="78058" y="423746"/>
                </a:cubicBezTo>
                <a:cubicBezTo>
                  <a:pt x="91766" y="416892"/>
                  <a:pt x="107927" y="416805"/>
                  <a:pt x="122663" y="412595"/>
                </a:cubicBezTo>
                <a:cubicBezTo>
                  <a:pt x="133965" y="409366"/>
                  <a:pt x="144642" y="403994"/>
                  <a:pt x="156117" y="401444"/>
                </a:cubicBezTo>
                <a:cubicBezTo>
                  <a:pt x="209047" y="389682"/>
                  <a:pt x="203315" y="390293"/>
                  <a:pt x="234175" y="39029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955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drawBox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447800"/>
            <a:ext cx="82296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width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"Width?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  <a:r>
              <a:rPr lang="en-US" sz="3000" b="1" i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  7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height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"Height?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 </a:t>
            </a:r>
            <a:r>
              <a:rPr lang="en-US" sz="3000" b="1" i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</a:p>
          <a:p>
            <a:pPr algn="l"/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algn="l"/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drawBox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(width, height);</a:t>
            </a:r>
          </a:p>
        </p:txBody>
      </p:sp>
    </p:spTree>
    <p:extLst>
      <p:ext uri="{BB962C8B-B14F-4D97-AF65-F5344CB8AC3E}">
        <p14:creationId xmlns:p14="http://schemas.microsoft.com/office/powerpoint/2010/main" val="1024187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drawBox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447800"/>
            <a:ext cx="822960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width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"Width?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  <a:r>
              <a:rPr lang="en-US" sz="3000" b="1" i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  7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height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"Height?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 </a:t>
            </a:r>
            <a:r>
              <a:rPr lang="en-US" sz="3000" b="1" i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</a:p>
          <a:p>
            <a:pPr algn="l"/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algn="l"/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drawBox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strike="sngStrike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width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000" strike="sngStrike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height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0" y="4953000"/>
            <a:ext cx="381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0" y="4914781"/>
            <a:ext cx="381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686738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drawBox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447800"/>
            <a:ext cx="8229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width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"Width?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  <a:r>
              <a:rPr lang="en-US" sz="3000" b="1" i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  7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height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"Height?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 </a:t>
            </a:r>
            <a:r>
              <a:rPr lang="en-US" sz="3000" b="1" i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</a:p>
          <a:p>
            <a:pPr algn="l"/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algn="l"/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3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5562600"/>
            <a:ext cx="365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drawBox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0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algn="l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7159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mp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81481E-6 L 0.29167 -0.30741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3" y="-1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drawBox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29200" y="3215670"/>
            <a:ext cx="533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</a:t>
            </a:r>
            <a:endParaRPr lang="en-US" sz="4500" dirty="0"/>
          </a:p>
        </p:txBody>
      </p:sp>
      <p:sp>
        <p:nvSpPr>
          <p:cNvPr id="10" name="TextBox 9"/>
          <p:cNvSpPr txBox="1"/>
          <p:nvPr/>
        </p:nvSpPr>
        <p:spPr>
          <a:xfrm>
            <a:off x="6019800" y="3200400"/>
            <a:ext cx="533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endParaRPr lang="en-US" sz="4500" dirty="0"/>
          </a:p>
        </p:txBody>
      </p:sp>
      <p:sp>
        <p:nvSpPr>
          <p:cNvPr id="11" name="TextBox 10"/>
          <p:cNvSpPr txBox="1"/>
          <p:nvPr/>
        </p:nvSpPr>
        <p:spPr>
          <a:xfrm>
            <a:off x="6226938" y="1371600"/>
            <a:ext cx="248843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</a:rPr>
              <a:t>Second parameter to </a:t>
            </a:r>
            <a:r>
              <a:rPr lang="en-US" sz="2600" dirty="0" err="1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</a:rPr>
              <a:t>drawBox</a:t>
            </a:r>
            <a:endParaRPr lang="en-US" sz="2600" dirty="0">
              <a:solidFill>
                <a:srgbClr val="FF000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01068" y="1269853"/>
            <a:ext cx="211873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</a:rPr>
              <a:t>First parameter to </a:t>
            </a:r>
            <a:r>
              <a:rPr lang="en-US" sz="2600" dirty="0" err="1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</a:rPr>
              <a:t>drawBox</a:t>
            </a:r>
            <a:endParaRPr lang="en-US" sz="2600" dirty="0">
              <a:solidFill>
                <a:srgbClr val="FF000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5029200" y="2491702"/>
            <a:ext cx="301083" cy="769434"/>
          </a:xfrm>
          <a:custGeom>
            <a:avLst/>
            <a:gdLst>
              <a:gd name="connsiteX0" fmla="*/ 11151 w 301083"/>
              <a:gd name="connsiteY0" fmla="*/ 0 h 769434"/>
              <a:gd name="connsiteX1" fmla="*/ 22302 w 301083"/>
              <a:gd name="connsiteY1" fmla="*/ 144965 h 769434"/>
              <a:gd name="connsiteX2" fmla="*/ 33453 w 301083"/>
              <a:gd name="connsiteY2" fmla="*/ 189570 h 769434"/>
              <a:gd name="connsiteX3" fmla="*/ 211873 w 301083"/>
              <a:gd name="connsiteY3" fmla="*/ 769434 h 769434"/>
              <a:gd name="connsiteX4" fmla="*/ 223024 w 301083"/>
              <a:gd name="connsiteY4" fmla="*/ 657922 h 769434"/>
              <a:gd name="connsiteX5" fmla="*/ 245326 w 301083"/>
              <a:gd name="connsiteY5" fmla="*/ 635619 h 769434"/>
              <a:gd name="connsiteX6" fmla="*/ 256478 w 301083"/>
              <a:gd name="connsiteY6" fmla="*/ 591014 h 769434"/>
              <a:gd name="connsiteX7" fmla="*/ 301083 w 301083"/>
              <a:gd name="connsiteY7" fmla="*/ 535258 h 769434"/>
              <a:gd name="connsiteX8" fmla="*/ 278780 w 301083"/>
              <a:gd name="connsiteY8" fmla="*/ 602165 h 769434"/>
              <a:gd name="connsiteX9" fmla="*/ 267629 w 301083"/>
              <a:gd name="connsiteY9" fmla="*/ 635619 h 769434"/>
              <a:gd name="connsiteX10" fmla="*/ 223024 w 301083"/>
              <a:gd name="connsiteY10" fmla="*/ 702526 h 769434"/>
              <a:gd name="connsiteX11" fmla="*/ 200722 w 301083"/>
              <a:gd name="connsiteY11" fmla="*/ 735980 h 769434"/>
              <a:gd name="connsiteX12" fmla="*/ 178419 w 301083"/>
              <a:gd name="connsiteY12" fmla="*/ 769434 h 769434"/>
              <a:gd name="connsiteX13" fmla="*/ 111512 w 301083"/>
              <a:gd name="connsiteY13" fmla="*/ 691375 h 769434"/>
              <a:gd name="connsiteX14" fmla="*/ 89209 w 301083"/>
              <a:gd name="connsiteY14" fmla="*/ 669073 h 769434"/>
              <a:gd name="connsiteX15" fmla="*/ 66907 w 301083"/>
              <a:gd name="connsiteY15" fmla="*/ 635619 h 769434"/>
              <a:gd name="connsiteX16" fmla="*/ 33453 w 301083"/>
              <a:gd name="connsiteY16" fmla="*/ 613317 h 769434"/>
              <a:gd name="connsiteX17" fmla="*/ 0 w 301083"/>
              <a:gd name="connsiteY17" fmla="*/ 602165 h 769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1083" h="769434">
                <a:moveTo>
                  <a:pt x="11151" y="0"/>
                </a:moveTo>
                <a:cubicBezTo>
                  <a:pt x="14868" y="48322"/>
                  <a:pt x="16639" y="96833"/>
                  <a:pt x="22302" y="144965"/>
                </a:cubicBezTo>
                <a:cubicBezTo>
                  <a:pt x="24093" y="160186"/>
                  <a:pt x="29001" y="174905"/>
                  <a:pt x="33453" y="189570"/>
                </a:cubicBezTo>
                <a:cubicBezTo>
                  <a:pt x="92197" y="383081"/>
                  <a:pt x="152400" y="576146"/>
                  <a:pt x="211873" y="769434"/>
                </a:cubicBezTo>
                <a:cubicBezTo>
                  <a:pt x="215590" y="732263"/>
                  <a:pt x="213964" y="694163"/>
                  <a:pt x="223024" y="657922"/>
                </a:cubicBezTo>
                <a:cubicBezTo>
                  <a:pt x="225574" y="647722"/>
                  <a:pt x="240624" y="645023"/>
                  <a:pt x="245326" y="635619"/>
                </a:cubicBezTo>
                <a:cubicBezTo>
                  <a:pt x="252180" y="621911"/>
                  <a:pt x="250441" y="605101"/>
                  <a:pt x="256478" y="591014"/>
                </a:cubicBezTo>
                <a:cubicBezTo>
                  <a:pt x="267029" y="566396"/>
                  <a:pt x="283098" y="553243"/>
                  <a:pt x="301083" y="535258"/>
                </a:cubicBezTo>
                <a:lnTo>
                  <a:pt x="278780" y="602165"/>
                </a:lnTo>
                <a:cubicBezTo>
                  <a:pt x="275063" y="613316"/>
                  <a:pt x="274149" y="625839"/>
                  <a:pt x="267629" y="635619"/>
                </a:cubicBezTo>
                <a:lnTo>
                  <a:pt x="223024" y="702526"/>
                </a:lnTo>
                <a:lnTo>
                  <a:pt x="200722" y="735980"/>
                </a:lnTo>
                <a:lnTo>
                  <a:pt x="178419" y="769434"/>
                </a:lnTo>
                <a:cubicBezTo>
                  <a:pt x="107540" y="698555"/>
                  <a:pt x="183045" y="777214"/>
                  <a:pt x="111512" y="691375"/>
                </a:cubicBezTo>
                <a:cubicBezTo>
                  <a:pt x="104781" y="683298"/>
                  <a:pt x="95777" y="677283"/>
                  <a:pt x="89209" y="669073"/>
                </a:cubicBezTo>
                <a:cubicBezTo>
                  <a:pt x="80837" y="658608"/>
                  <a:pt x="76384" y="645096"/>
                  <a:pt x="66907" y="635619"/>
                </a:cubicBezTo>
                <a:cubicBezTo>
                  <a:pt x="57430" y="626142"/>
                  <a:pt x="45440" y="619311"/>
                  <a:pt x="33453" y="613317"/>
                </a:cubicBezTo>
                <a:cubicBezTo>
                  <a:pt x="22940" y="608060"/>
                  <a:pt x="0" y="602165"/>
                  <a:pt x="0" y="602165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6286500" y="2710840"/>
            <a:ext cx="814039" cy="468351"/>
          </a:xfrm>
          <a:custGeom>
            <a:avLst/>
            <a:gdLst>
              <a:gd name="connsiteX0" fmla="*/ 814039 w 814039"/>
              <a:gd name="connsiteY0" fmla="*/ 0 h 468351"/>
              <a:gd name="connsiteX1" fmla="*/ 802888 w 814039"/>
              <a:gd name="connsiteY1" fmla="*/ 66907 h 468351"/>
              <a:gd name="connsiteX2" fmla="*/ 780585 w 814039"/>
              <a:gd name="connsiteY2" fmla="*/ 89210 h 468351"/>
              <a:gd name="connsiteX3" fmla="*/ 635619 w 814039"/>
              <a:gd name="connsiteY3" fmla="*/ 133815 h 468351"/>
              <a:gd name="connsiteX4" fmla="*/ 78058 w 814039"/>
              <a:gd name="connsiteY4" fmla="*/ 323385 h 468351"/>
              <a:gd name="connsiteX5" fmla="*/ 55756 w 814039"/>
              <a:gd name="connsiteY5" fmla="*/ 356839 h 468351"/>
              <a:gd name="connsiteX6" fmla="*/ 33453 w 814039"/>
              <a:gd name="connsiteY6" fmla="*/ 434898 h 468351"/>
              <a:gd name="connsiteX7" fmla="*/ 22302 w 814039"/>
              <a:gd name="connsiteY7" fmla="*/ 468351 h 468351"/>
              <a:gd name="connsiteX8" fmla="*/ 11151 w 814039"/>
              <a:gd name="connsiteY8" fmla="*/ 345688 h 468351"/>
              <a:gd name="connsiteX9" fmla="*/ 0 w 814039"/>
              <a:gd name="connsiteY9" fmla="*/ 289932 h 468351"/>
              <a:gd name="connsiteX10" fmla="*/ 11151 w 814039"/>
              <a:gd name="connsiteY10" fmla="*/ 334537 h 468351"/>
              <a:gd name="connsiteX11" fmla="*/ 55756 w 814039"/>
              <a:gd name="connsiteY11" fmla="*/ 446049 h 468351"/>
              <a:gd name="connsiteX12" fmla="*/ 78058 w 814039"/>
              <a:gd name="connsiteY12" fmla="*/ 423746 h 468351"/>
              <a:gd name="connsiteX13" fmla="*/ 122663 w 814039"/>
              <a:gd name="connsiteY13" fmla="*/ 412595 h 468351"/>
              <a:gd name="connsiteX14" fmla="*/ 156117 w 814039"/>
              <a:gd name="connsiteY14" fmla="*/ 401444 h 468351"/>
              <a:gd name="connsiteX15" fmla="*/ 234175 w 814039"/>
              <a:gd name="connsiteY15" fmla="*/ 390293 h 4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14039" h="468351">
                <a:moveTo>
                  <a:pt x="814039" y="0"/>
                </a:moveTo>
                <a:cubicBezTo>
                  <a:pt x="810322" y="22302"/>
                  <a:pt x="810827" y="45737"/>
                  <a:pt x="802888" y="66907"/>
                </a:cubicBezTo>
                <a:cubicBezTo>
                  <a:pt x="799196" y="76751"/>
                  <a:pt x="788795" y="82642"/>
                  <a:pt x="780585" y="89210"/>
                </a:cubicBezTo>
                <a:cubicBezTo>
                  <a:pt x="721018" y="136864"/>
                  <a:pt x="744924" y="96652"/>
                  <a:pt x="635619" y="133815"/>
                </a:cubicBezTo>
                <a:lnTo>
                  <a:pt x="78058" y="323385"/>
                </a:lnTo>
                <a:cubicBezTo>
                  <a:pt x="70624" y="334536"/>
                  <a:pt x="61749" y="344852"/>
                  <a:pt x="55756" y="356839"/>
                </a:cubicBezTo>
                <a:cubicBezTo>
                  <a:pt x="46846" y="374660"/>
                  <a:pt x="38215" y="418230"/>
                  <a:pt x="33453" y="434898"/>
                </a:cubicBezTo>
                <a:cubicBezTo>
                  <a:pt x="30224" y="446200"/>
                  <a:pt x="26019" y="457200"/>
                  <a:pt x="22302" y="468351"/>
                </a:cubicBezTo>
                <a:cubicBezTo>
                  <a:pt x="18585" y="427463"/>
                  <a:pt x="16243" y="386427"/>
                  <a:pt x="11151" y="345688"/>
                </a:cubicBezTo>
                <a:cubicBezTo>
                  <a:pt x="8800" y="326881"/>
                  <a:pt x="0" y="308885"/>
                  <a:pt x="0" y="289932"/>
                </a:cubicBezTo>
                <a:cubicBezTo>
                  <a:pt x="0" y="274606"/>
                  <a:pt x="6747" y="319857"/>
                  <a:pt x="11151" y="334537"/>
                </a:cubicBezTo>
                <a:cubicBezTo>
                  <a:pt x="31820" y="403436"/>
                  <a:pt x="27811" y="390160"/>
                  <a:pt x="55756" y="446049"/>
                </a:cubicBezTo>
                <a:cubicBezTo>
                  <a:pt x="63190" y="438615"/>
                  <a:pt x="68654" y="428448"/>
                  <a:pt x="78058" y="423746"/>
                </a:cubicBezTo>
                <a:cubicBezTo>
                  <a:pt x="91766" y="416892"/>
                  <a:pt x="107927" y="416805"/>
                  <a:pt x="122663" y="412595"/>
                </a:cubicBezTo>
                <a:cubicBezTo>
                  <a:pt x="133965" y="409366"/>
                  <a:pt x="144642" y="403994"/>
                  <a:pt x="156117" y="401444"/>
                </a:cubicBezTo>
                <a:cubicBezTo>
                  <a:pt x="209047" y="389682"/>
                  <a:pt x="203315" y="390293"/>
                  <a:pt x="234175" y="390293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835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drawBox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0500" y="6858000"/>
            <a:ext cx="8763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5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5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dirty="0" err="1">
                <a:latin typeface="Courier" charset="0"/>
                <a:ea typeface="Courier" charset="0"/>
                <a:cs typeface="Courier" charset="0"/>
              </a:rPr>
              <a:t>drawBox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5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width, </a:t>
            </a:r>
            <a:r>
              <a:rPr lang="en-US" sz="25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height) {</a:t>
            </a:r>
          </a:p>
          <a:p>
            <a:pPr algn="l"/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5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use width and height variables</a:t>
            </a:r>
          </a:p>
          <a:p>
            <a:pPr algn="l"/>
            <a:r>
              <a:rPr lang="en-US" sz="25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	// to draw a box</a:t>
            </a:r>
          </a:p>
          <a:p>
            <a:pPr algn="l"/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29200" y="3215670"/>
            <a:ext cx="533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</a:t>
            </a:r>
            <a:endParaRPr lang="en-US" sz="4500" dirty="0"/>
          </a:p>
        </p:txBody>
      </p:sp>
      <p:sp>
        <p:nvSpPr>
          <p:cNvPr id="10" name="TextBox 9"/>
          <p:cNvSpPr txBox="1"/>
          <p:nvPr/>
        </p:nvSpPr>
        <p:spPr>
          <a:xfrm>
            <a:off x="6019800" y="3200400"/>
            <a:ext cx="533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19807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9676 L 0 -0.68565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4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7 -0.00394 L 0.02083 -0.25949 " pathEditMode="relative" ptsTypes="AA">
                                      <p:cBhvr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-0.01273 L 0.15417 -0.25717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-1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Announcements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/>
              <a:t>HW 2 reminder: some features not allowed</a:t>
            </a:r>
          </a:p>
          <a:p>
            <a:pPr lvl="1"/>
            <a:r>
              <a:rPr lang="en-US" altLang="x-none" sz="3400" dirty="0"/>
              <a:t>Prohibited: parameters, returns, Strings, global variables, anything after 7/3 lecture</a:t>
            </a:r>
          </a:p>
          <a:p>
            <a:pPr lvl="1"/>
            <a:r>
              <a:rPr lang="en-US" altLang="x-none" sz="3400" dirty="0"/>
              <a:t>Allowed: constants, </a:t>
            </a:r>
            <a:r>
              <a:rPr lang="en-US" altLang="x-none" sz="3400" dirty="0" err="1"/>
              <a:t>Math.sqrt</a:t>
            </a:r>
            <a:r>
              <a:rPr lang="en-US" altLang="x-none" sz="3400" dirty="0"/>
              <a:t>  </a:t>
            </a:r>
          </a:p>
          <a:p>
            <a:r>
              <a:rPr lang="en-US" altLang="x-none" sz="3600" dirty="0"/>
              <a:t>Output comparison tool updated (see site)</a:t>
            </a:r>
          </a:p>
          <a:p>
            <a:r>
              <a:rPr lang="en-US" altLang="x-none" sz="3600" dirty="0">
                <a:hlinkClick r:id="rId3"/>
              </a:rPr>
              <a:t>Exam conflict form</a:t>
            </a:r>
            <a:r>
              <a:rPr lang="en-US" altLang="x-none" sz="3600" dirty="0"/>
              <a:t> due </a:t>
            </a:r>
            <a:r>
              <a:rPr lang="en-US" altLang="x-none" sz="3600" b="1" dirty="0"/>
              <a:t>today at 5PM</a:t>
            </a:r>
          </a:p>
          <a:p>
            <a:pPr lvl="1"/>
            <a:r>
              <a:rPr lang="en-US" altLang="x-none" sz="3400" dirty="0"/>
              <a:t>See Midterm link on website’s sidebar</a:t>
            </a:r>
          </a:p>
          <a:p>
            <a:r>
              <a:rPr lang="en-US" altLang="x-none" sz="3600" dirty="0"/>
              <a:t>Colin’s office hours updated</a:t>
            </a:r>
          </a:p>
        </p:txBody>
      </p:sp>
    </p:spTree>
    <p:extLst>
      <p:ext uri="{BB962C8B-B14F-4D97-AF65-F5344CB8AC3E}">
        <p14:creationId xmlns:p14="http://schemas.microsoft.com/office/powerpoint/2010/main" val="2807268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4267200" y="1600200"/>
            <a:ext cx="1905000" cy="9906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drawBox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0500" y="2133600"/>
            <a:ext cx="8763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5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5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dirty="0" err="1">
                <a:latin typeface="Courier" charset="0"/>
                <a:ea typeface="Courier" charset="0"/>
                <a:cs typeface="Courier" charset="0"/>
              </a:rPr>
              <a:t>drawBox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5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width, </a:t>
            </a:r>
            <a:r>
              <a:rPr lang="en-US" sz="25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height) {</a:t>
            </a:r>
          </a:p>
          <a:p>
            <a:pPr algn="l"/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5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use width and height variables</a:t>
            </a:r>
          </a:p>
          <a:p>
            <a:pPr algn="l"/>
            <a:r>
              <a:rPr lang="en-US" sz="25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	// to draw a box</a:t>
            </a:r>
          </a:p>
          <a:p>
            <a:pPr algn="l"/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81600" y="1447800"/>
            <a:ext cx="533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</a:t>
            </a:r>
            <a:endParaRPr lang="en-US" sz="4500" dirty="0"/>
          </a:p>
        </p:txBody>
      </p:sp>
      <p:sp>
        <p:nvSpPr>
          <p:cNvPr id="8" name="TextBox 7"/>
          <p:cNvSpPr txBox="1"/>
          <p:nvPr/>
        </p:nvSpPr>
        <p:spPr>
          <a:xfrm>
            <a:off x="7391400" y="1447800"/>
            <a:ext cx="533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endParaRPr lang="en-US" sz="4500" dirty="0"/>
          </a:p>
        </p:txBody>
      </p:sp>
      <p:sp>
        <p:nvSpPr>
          <p:cNvPr id="9" name="Rectangle 8"/>
          <p:cNvSpPr/>
          <p:nvPr/>
        </p:nvSpPr>
        <p:spPr bwMode="auto">
          <a:xfrm>
            <a:off x="6324600" y="1600200"/>
            <a:ext cx="1981200" cy="9906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8946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4267200" y="1600200"/>
            <a:ext cx="1905000" cy="9906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drawBox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0500" y="2133600"/>
            <a:ext cx="87630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5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5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5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dirty="0" err="1">
                <a:latin typeface="Courier" charset="0"/>
                <a:ea typeface="Courier" charset="0"/>
                <a:cs typeface="Courier" charset="0"/>
              </a:rPr>
              <a:t>drawBox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5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width, </a:t>
            </a:r>
            <a:r>
              <a:rPr lang="en-US" sz="25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 height) {</a:t>
            </a:r>
            <a:r>
              <a:rPr lang="en-US" sz="25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500" b="1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algn="l"/>
            <a:r>
              <a:rPr lang="en-US" sz="25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81600" y="1447800"/>
            <a:ext cx="533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</a:t>
            </a:r>
            <a:endParaRPr lang="en-US" sz="4500" dirty="0"/>
          </a:p>
        </p:txBody>
      </p:sp>
      <p:sp>
        <p:nvSpPr>
          <p:cNvPr id="8" name="TextBox 7"/>
          <p:cNvSpPr txBox="1"/>
          <p:nvPr/>
        </p:nvSpPr>
        <p:spPr>
          <a:xfrm>
            <a:off x="7391400" y="1447800"/>
            <a:ext cx="533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endParaRPr lang="en-US" sz="4500" dirty="0"/>
          </a:p>
        </p:txBody>
      </p:sp>
      <p:sp>
        <p:nvSpPr>
          <p:cNvPr id="9" name="Rectangle 8"/>
          <p:cNvSpPr/>
          <p:nvPr/>
        </p:nvSpPr>
        <p:spPr bwMode="auto">
          <a:xfrm>
            <a:off x="6324600" y="1600200"/>
            <a:ext cx="1981200" cy="9906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4F8817-83CF-FE43-9082-49084A6FB529}"/>
              </a:ext>
            </a:extLst>
          </p:cNvPr>
          <p:cNvSpPr/>
          <p:nvPr/>
        </p:nvSpPr>
        <p:spPr bwMode="auto">
          <a:xfrm>
            <a:off x="3124200" y="4534257"/>
            <a:ext cx="2590800" cy="1828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 err="1">
                <a:latin typeface="Courier" charset="0"/>
                <a:ea typeface="Courier" charset="0"/>
                <a:cs typeface="Courier" charset="0"/>
              </a:rPr>
              <a:t>drawBox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 charset="0"/>
              <a:ea typeface="Courier" charset="0"/>
              <a:cs typeface="Courier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 charset="0"/>
              <a:ea typeface="Courier" charset="0"/>
              <a:cs typeface="Courier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      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" charset="0"/>
                <a:ea typeface="Courier" charset="0"/>
                <a:cs typeface="Courier" charset="0"/>
              </a:rPr>
              <a:t>width	</a:t>
            </a:r>
            <a:r>
              <a:rPr kumimoji="0" lang="en-US" sz="22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urier" charset="0"/>
                <a:ea typeface="Courier" charset="0"/>
                <a:cs typeface="Courier" charset="0"/>
              </a:rPr>
              <a:t>  </a:t>
            </a: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" charset="0"/>
                <a:ea typeface="Courier" charset="0"/>
                <a:cs typeface="Courier" charset="0"/>
              </a:rPr>
              <a:t>height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59FDAB-771A-534F-94B5-604285807DC2}"/>
              </a:ext>
            </a:extLst>
          </p:cNvPr>
          <p:cNvSpPr/>
          <p:nvPr/>
        </p:nvSpPr>
        <p:spPr bwMode="auto">
          <a:xfrm>
            <a:off x="3276600" y="5118020"/>
            <a:ext cx="762000" cy="762000"/>
          </a:xfrm>
          <a:prstGeom prst="rect">
            <a:avLst/>
          </a:prstGeom>
          <a:solidFill>
            <a:srgbClr val="DDDD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latin typeface="Courier" charset="0"/>
                <a:ea typeface="Courier" charset="0"/>
                <a:cs typeface="Courier" charset="0"/>
              </a:rPr>
              <a:t>7</a:t>
            </a:r>
            <a:endParaRPr kumimoji="0" 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B0F8AD-BC65-624E-BBA5-DDF0B6E98A6D}"/>
              </a:ext>
            </a:extLst>
          </p:cNvPr>
          <p:cNvSpPr/>
          <p:nvPr/>
        </p:nvSpPr>
        <p:spPr bwMode="auto">
          <a:xfrm>
            <a:off x="4495800" y="5130283"/>
            <a:ext cx="762000" cy="762000"/>
          </a:xfrm>
          <a:prstGeom prst="rect">
            <a:avLst/>
          </a:prstGeom>
          <a:solidFill>
            <a:srgbClr val="DDDD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latin typeface="Courier" charset="0"/>
                <a:ea typeface="Courier" charset="0"/>
                <a:cs typeface="Courier" charset="0"/>
              </a:rPr>
              <a:t>4</a:t>
            </a:r>
            <a:endParaRPr kumimoji="0" 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2303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Parameter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5600" dirty="0"/>
              <a:t>Parameter names do not affect program behavior.</a:t>
            </a:r>
          </a:p>
        </p:txBody>
      </p:sp>
    </p:spTree>
    <p:extLst>
      <p:ext uri="{BB962C8B-B14F-4D97-AF65-F5344CB8AC3E}">
        <p14:creationId xmlns:p14="http://schemas.microsoft.com/office/powerpoint/2010/main" val="1984780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Names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447800"/>
            <a:ext cx="82296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run() {</a:t>
            </a:r>
          </a:p>
          <a:p>
            <a:pPr algn="l"/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width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"Width?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);		</a:t>
            </a:r>
            <a:r>
              <a:rPr lang="en-US" sz="2300" b="1" i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</a:t>
            </a:r>
          </a:p>
          <a:p>
            <a:pPr algn="l"/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height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"Height?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);	</a:t>
            </a:r>
            <a:r>
              <a:rPr lang="en-US" sz="2300" b="1" i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</a:p>
          <a:p>
            <a:pPr algn="l"/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drawBox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(width, height);</a:t>
            </a:r>
          </a:p>
          <a:p>
            <a:pPr algn="l"/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algn="l"/>
            <a:endParaRPr lang="en-US" sz="23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drawBox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width, </a:t>
            </a: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height) {</a:t>
            </a:r>
          </a:p>
          <a:p>
            <a:pPr algn="l"/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algn="l"/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algn="l"/>
            <a:endParaRPr lang="en-US" sz="23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600200" y="4800600"/>
            <a:ext cx="2590800" cy="1828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" charset="0"/>
                <a:ea typeface="Courier" charset="0"/>
                <a:cs typeface="Courier" charset="0"/>
              </a:rPr>
              <a:t>un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 charset="0"/>
              <a:ea typeface="Courier" charset="0"/>
              <a:cs typeface="Courier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      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" charset="0"/>
                <a:ea typeface="Courier" charset="0"/>
                <a:cs typeface="Courier" charset="0"/>
              </a:rPr>
              <a:t>width	</a:t>
            </a:r>
            <a:r>
              <a:rPr kumimoji="0" lang="en-US" sz="22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urier" charset="0"/>
                <a:ea typeface="Courier" charset="0"/>
                <a:cs typeface="Courier" charset="0"/>
              </a:rPr>
              <a:t>  </a:t>
            </a: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" charset="0"/>
                <a:ea typeface="Courier" charset="0"/>
                <a:cs typeface="Courier" charset="0"/>
              </a:rPr>
              <a:t>height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752600" y="5384363"/>
            <a:ext cx="762000" cy="762000"/>
          </a:xfrm>
          <a:prstGeom prst="rect">
            <a:avLst/>
          </a:prstGeom>
          <a:solidFill>
            <a:srgbClr val="DDDD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latin typeface="Courier" charset="0"/>
                <a:ea typeface="Courier" charset="0"/>
                <a:cs typeface="Courier" charset="0"/>
              </a:rPr>
              <a:t>7</a:t>
            </a:r>
            <a:endParaRPr kumimoji="0" 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971800" y="5396626"/>
            <a:ext cx="762000" cy="762000"/>
          </a:xfrm>
          <a:prstGeom prst="rect">
            <a:avLst/>
          </a:prstGeom>
          <a:solidFill>
            <a:srgbClr val="DDDD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latin typeface="Courier" charset="0"/>
                <a:ea typeface="Courier" charset="0"/>
                <a:cs typeface="Courier" charset="0"/>
              </a:rPr>
              <a:t>4</a:t>
            </a:r>
            <a:endParaRPr kumimoji="0" 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648200" y="4800600"/>
            <a:ext cx="2590800" cy="1828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 err="1">
                <a:latin typeface="Courier" charset="0"/>
                <a:ea typeface="Courier" charset="0"/>
                <a:cs typeface="Courier" charset="0"/>
              </a:rPr>
              <a:t>drawBox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 charset="0"/>
              <a:ea typeface="Courier" charset="0"/>
              <a:cs typeface="Courier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 charset="0"/>
              <a:ea typeface="Courier" charset="0"/>
              <a:cs typeface="Courier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      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" charset="0"/>
                <a:ea typeface="Courier" charset="0"/>
                <a:cs typeface="Courier" charset="0"/>
              </a:rPr>
              <a:t>width	</a:t>
            </a:r>
            <a:r>
              <a:rPr kumimoji="0" lang="en-US" sz="22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urier" charset="0"/>
                <a:ea typeface="Courier" charset="0"/>
                <a:cs typeface="Courier" charset="0"/>
              </a:rPr>
              <a:t>  </a:t>
            </a: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" charset="0"/>
                <a:ea typeface="Courier" charset="0"/>
                <a:cs typeface="Courier" charset="0"/>
              </a:rPr>
              <a:t>height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4800600" y="5384363"/>
            <a:ext cx="762000" cy="762000"/>
          </a:xfrm>
          <a:prstGeom prst="rect">
            <a:avLst/>
          </a:prstGeom>
          <a:solidFill>
            <a:srgbClr val="DDDD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latin typeface="Courier" charset="0"/>
                <a:ea typeface="Courier" charset="0"/>
                <a:cs typeface="Courier" charset="0"/>
              </a:rPr>
              <a:t>7</a:t>
            </a:r>
            <a:endParaRPr kumimoji="0" 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019800" y="5396626"/>
            <a:ext cx="762000" cy="762000"/>
          </a:xfrm>
          <a:prstGeom prst="rect">
            <a:avLst/>
          </a:prstGeom>
          <a:solidFill>
            <a:srgbClr val="DDDD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latin typeface="Courier" charset="0"/>
                <a:ea typeface="Courier" charset="0"/>
                <a:cs typeface="Courier" charset="0"/>
              </a:rPr>
              <a:t>4</a:t>
            </a:r>
            <a:endParaRPr kumimoji="0" 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3522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Names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447800"/>
            <a:ext cx="82296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run() {</a:t>
            </a:r>
          </a:p>
          <a:p>
            <a:pPr algn="l"/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w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"Width?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);		</a:t>
            </a:r>
            <a:r>
              <a:rPr lang="en-US" sz="2300" b="1" i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</a:t>
            </a:r>
          </a:p>
          <a:p>
            <a:pPr algn="l"/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h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"Height?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);		</a:t>
            </a:r>
            <a:r>
              <a:rPr lang="en-US" sz="2300" b="1" i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</a:p>
          <a:p>
            <a:pPr algn="l"/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drawBox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(w, h);</a:t>
            </a:r>
          </a:p>
          <a:p>
            <a:pPr algn="l"/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algn="l"/>
            <a:endParaRPr lang="en-US" sz="23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drawBox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width, </a:t>
            </a: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height) {</a:t>
            </a:r>
          </a:p>
          <a:p>
            <a:pPr algn="l"/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algn="l"/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algn="l"/>
            <a:endParaRPr lang="en-US" sz="23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600200" y="4800600"/>
            <a:ext cx="2590800" cy="1828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" charset="0"/>
                <a:ea typeface="Courier" charset="0"/>
                <a:cs typeface="Courier" charset="0"/>
              </a:rPr>
              <a:t>un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 charset="0"/>
              <a:ea typeface="Courier" charset="0"/>
              <a:cs typeface="Courier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      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" charset="0"/>
                <a:ea typeface="Courier" charset="0"/>
                <a:cs typeface="Courier" charset="0"/>
              </a:rPr>
              <a:t>  w	</a:t>
            </a:r>
            <a:r>
              <a:rPr kumimoji="0" lang="en-US" sz="22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" charset="0"/>
                <a:ea typeface="Courier" charset="0"/>
                <a:cs typeface="Courier" charset="0"/>
              </a:rPr>
              <a:t>h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752600" y="5384363"/>
            <a:ext cx="762000" cy="762000"/>
          </a:xfrm>
          <a:prstGeom prst="rect">
            <a:avLst/>
          </a:prstGeom>
          <a:solidFill>
            <a:srgbClr val="DDDD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latin typeface="Courier" charset="0"/>
                <a:ea typeface="Courier" charset="0"/>
                <a:cs typeface="Courier" charset="0"/>
              </a:rPr>
              <a:t>7</a:t>
            </a:r>
            <a:endParaRPr kumimoji="0" 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971800" y="5396626"/>
            <a:ext cx="762000" cy="762000"/>
          </a:xfrm>
          <a:prstGeom prst="rect">
            <a:avLst/>
          </a:prstGeom>
          <a:solidFill>
            <a:srgbClr val="DDDD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latin typeface="Courier" charset="0"/>
                <a:ea typeface="Courier" charset="0"/>
                <a:cs typeface="Courier" charset="0"/>
              </a:rPr>
              <a:t>4</a:t>
            </a:r>
            <a:endParaRPr kumimoji="0" 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648200" y="4800600"/>
            <a:ext cx="2590800" cy="1828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 err="1">
                <a:latin typeface="Courier" charset="0"/>
                <a:ea typeface="Courier" charset="0"/>
                <a:cs typeface="Courier" charset="0"/>
              </a:rPr>
              <a:t>drawBox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 charset="0"/>
              <a:ea typeface="Courier" charset="0"/>
              <a:cs typeface="Courier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 charset="0"/>
              <a:ea typeface="Courier" charset="0"/>
              <a:cs typeface="Courier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      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" charset="0"/>
                <a:ea typeface="Courier" charset="0"/>
                <a:cs typeface="Courier" charset="0"/>
              </a:rPr>
              <a:t>width	</a:t>
            </a:r>
            <a:r>
              <a:rPr kumimoji="0" lang="en-US" sz="22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urier" charset="0"/>
                <a:ea typeface="Courier" charset="0"/>
                <a:cs typeface="Courier" charset="0"/>
              </a:rPr>
              <a:t>  </a:t>
            </a: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" charset="0"/>
                <a:ea typeface="Courier" charset="0"/>
                <a:cs typeface="Courier" charset="0"/>
              </a:rPr>
              <a:t>height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4800600" y="5384363"/>
            <a:ext cx="762000" cy="762000"/>
          </a:xfrm>
          <a:prstGeom prst="rect">
            <a:avLst/>
          </a:prstGeom>
          <a:solidFill>
            <a:srgbClr val="DDDD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latin typeface="Courier" charset="0"/>
                <a:ea typeface="Courier" charset="0"/>
                <a:cs typeface="Courier" charset="0"/>
              </a:rPr>
              <a:t>7</a:t>
            </a:r>
            <a:endParaRPr kumimoji="0" 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019800" y="5396626"/>
            <a:ext cx="762000" cy="762000"/>
          </a:xfrm>
          <a:prstGeom prst="rect">
            <a:avLst/>
          </a:prstGeom>
          <a:solidFill>
            <a:srgbClr val="DDDD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latin typeface="Courier" charset="0"/>
                <a:ea typeface="Courier" charset="0"/>
                <a:cs typeface="Courier" charset="0"/>
              </a:rPr>
              <a:t>4</a:t>
            </a:r>
            <a:endParaRPr kumimoji="0" 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1049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Names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447800"/>
            <a:ext cx="82296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run() {</a:t>
            </a:r>
          </a:p>
          <a:p>
            <a:pPr algn="l"/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width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"Width?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);		</a:t>
            </a:r>
            <a:r>
              <a:rPr lang="en-US" sz="2300" b="1" i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</a:t>
            </a:r>
          </a:p>
          <a:p>
            <a:pPr algn="l"/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height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"Height?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);	</a:t>
            </a:r>
            <a:r>
              <a:rPr lang="en-US" sz="2300" b="1" i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</a:p>
          <a:p>
            <a:pPr algn="l"/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drawBox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(width, height);</a:t>
            </a:r>
          </a:p>
          <a:p>
            <a:pPr algn="l"/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algn="l"/>
            <a:endParaRPr lang="en-US" sz="23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drawBox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w, </a:t>
            </a: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h) {</a:t>
            </a:r>
          </a:p>
          <a:p>
            <a:pPr algn="l"/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algn="l"/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algn="l"/>
            <a:endParaRPr lang="en-US" sz="23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600200" y="4800600"/>
            <a:ext cx="2590800" cy="1828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" charset="0"/>
                <a:ea typeface="Courier" charset="0"/>
                <a:cs typeface="Courier" charset="0"/>
              </a:rPr>
              <a:t>un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 charset="0"/>
              <a:ea typeface="Courier" charset="0"/>
              <a:cs typeface="Courier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      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" charset="0"/>
                <a:ea typeface="Courier" charset="0"/>
                <a:cs typeface="Courier" charset="0"/>
              </a:rPr>
              <a:t>width	</a:t>
            </a:r>
            <a:r>
              <a:rPr kumimoji="0" lang="en-US" sz="22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urier" charset="0"/>
                <a:ea typeface="Courier" charset="0"/>
                <a:cs typeface="Courier" charset="0"/>
              </a:rPr>
              <a:t>  </a:t>
            </a: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" charset="0"/>
                <a:ea typeface="Courier" charset="0"/>
                <a:cs typeface="Courier" charset="0"/>
              </a:rPr>
              <a:t>height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752600" y="5384363"/>
            <a:ext cx="762000" cy="762000"/>
          </a:xfrm>
          <a:prstGeom prst="rect">
            <a:avLst/>
          </a:prstGeom>
          <a:solidFill>
            <a:srgbClr val="DDDD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latin typeface="Courier" charset="0"/>
                <a:ea typeface="Courier" charset="0"/>
                <a:cs typeface="Courier" charset="0"/>
              </a:rPr>
              <a:t>7</a:t>
            </a:r>
            <a:endParaRPr kumimoji="0" 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971800" y="5396626"/>
            <a:ext cx="762000" cy="762000"/>
          </a:xfrm>
          <a:prstGeom prst="rect">
            <a:avLst/>
          </a:prstGeom>
          <a:solidFill>
            <a:srgbClr val="DDDD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latin typeface="Courier" charset="0"/>
                <a:ea typeface="Courier" charset="0"/>
                <a:cs typeface="Courier" charset="0"/>
              </a:rPr>
              <a:t>4</a:t>
            </a:r>
            <a:endParaRPr kumimoji="0" 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648200" y="4800600"/>
            <a:ext cx="2590800" cy="1828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 err="1">
                <a:latin typeface="Courier" charset="0"/>
                <a:ea typeface="Courier" charset="0"/>
                <a:cs typeface="Courier" charset="0"/>
              </a:rPr>
              <a:t>drawBox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 charset="0"/>
              <a:ea typeface="Courier" charset="0"/>
              <a:cs typeface="Courier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 charset="0"/>
              <a:ea typeface="Courier" charset="0"/>
              <a:cs typeface="Courier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      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" charset="0"/>
                <a:ea typeface="Courier" charset="0"/>
                <a:cs typeface="Courier" charset="0"/>
              </a:rPr>
              <a:t>  w	</a:t>
            </a:r>
            <a:r>
              <a:rPr kumimoji="0" lang="en-US" sz="22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" charset="0"/>
                <a:ea typeface="Courier" charset="0"/>
                <a:cs typeface="Courier" charset="0"/>
              </a:rPr>
              <a:t>h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4800600" y="5384363"/>
            <a:ext cx="762000" cy="762000"/>
          </a:xfrm>
          <a:prstGeom prst="rect">
            <a:avLst/>
          </a:prstGeom>
          <a:solidFill>
            <a:srgbClr val="DDDD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latin typeface="Courier" charset="0"/>
                <a:ea typeface="Courier" charset="0"/>
                <a:cs typeface="Courier" charset="0"/>
              </a:rPr>
              <a:t>7</a:t>
            </a:r>
            <a:endParaRPr kumimoji="0" 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019800" y="5396626"/>
            <a:ext cx="762000" cy="762000"/>
          </a:xfrm>
          <a:prstGeom prst="rect">
            <a:avLst/>
          </a:prstGeom>
          <a:solidFill>
            <a:srgbClr val="DDDD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latin typeface="Courier" charset="0"/>
                <a:ea typeface="Courier" charset="0"/>
                <a:cs typeface="Courier" charset="0"/>
              </a:rPr>
              <a:t>4</a:t>
            </a:r>
            <a:endParaRPr kumimoji="0" 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8787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Plan For Today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Recap</a:t>
            </a:r>
          </a:p>
          <a:p>
            <a:pPr lvl="1"/>
            <a:r>
              <a:rPr lang="en-US" altLang="x-none" sz="3400" dirty="0">
                <a:solidFill>
                  <a:schemeClr val="bg1">
                    <a:lumMod val="75000"/>
                  </a:schemeClr>
                </a:solidFill>
              </a:rPr>
              <a:t>Parameters</a:t>
            </a:r>
          </a:p>
          <a:p>
            <a:pPr lvl="1"/>
            <a:r>
              <a:rPr lang="en-US" altLang="x-none" sz="3400" dirty="0"/>
              <a:t>Return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Random Numbers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Text Processing</a:t>
            </a:r>
          </a:p>
          <a:p>
            <a:pPr lvl="1"/>
            <a:r>
              <a:rPr lang="en-US" altLang="x-none" sz="3400" dirty="0">
                <a:solidFill>
                  <a:schemeClr val="bg1">
                    <a:lumMod val="75000"/>
                  </a:schemeClr>
                </a:solidFill>
              </a:rPr>
              <a:t>Characters</a:t>
            </a:r>
          </a:p>
          <a:p>
            <a:pPr lvl="1"/>
            <a:r>
              <a:rPr lang="en-US" altLang="x-none" sz="3400" dirty="0">
                <a:solidFill>
                  <a:schemeClr val="bg1">
                    <a:lumMod val="75000"/>
                  </a:schemeClr>
                </a:solidFill>
              </a:rPr>
              <a:t>Strings</a:t>
            </a:r>
          </a:p>
        </p:txBody>
      </p:sp>
    </p:spTree>
    <p:extLst>
      <p:ext uri="{BB962C8B-B14F-4D97-AF65-F5344CB8AC3E}">
        <p14:creationId xmlns:p14="http://schemas.microsoft.com/office/powerpoint/2010/main" val="18968074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/>
              <a:t>Return Example: </a:t>
            </a:r>
            <a:r>
              <a:rPr lang="en-US" sz="4200" dirty="0" err="1"/>
              <a:t>metersToCm</a:t>
            </a:r>
            <a:endParaRPr lang="en-US" sz="4200" dirty="0"/>
          </a:p>
        </p:txBody>
      </p:sp>
      <p:sp>
        <p:nvSpPr>
          <p:cNvPr id="4" name="TextBox 3"/>
          <p:cNvSpPr txBox="1"/>
          <p:nvPr/>
        </p:nvSpPr>
        <p:spPr>
          <a:xfrm>
            <a:off x="190500" y="3276600"/>
            <a:ext cx="8763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600" dirty="0" err="1">
                <a:latin typeface="Courier" charset="0"/>
                <a:ea typeface="Courier" charset="0"/>
                <a:cs typeface="Courier" charset="0"/>
              </a:rPr>
              <a:t>metersToCm</a:t>
            </a:r>
            <a:r>
              <a:rPr lang="en-US" sz="2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600" dirty="0">
                <a:latin typeface="Courier" charset="0"/>
                <a:ea typeface="Courier" charset="0"/>
                <a:cs typeface="Courier" charset="0"/>
              </a:rPr>
              <a:t> meters) {</a:t>
            </a:r>
          </a:p>
          <a:p>
            <a:pPr algn="l"/>
            <a:r>
              <a:rPr lang="en-US" sz="2600" dirty="0">
                <a:latin typeface="Courier" charset="0"/>
                <a:ea typeface="Courier" charset="0"/>
                <a:cs typeface="Courier" charset="0"/>
              </a:rPr>
              <a:t>	...	</a:t>
            </a:r>
          </a:p>
          <a:p>
            <a:pPr algn="l"/>
            <a:r>
              <a:rPr lang="en-US" sz="26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1630047"/>
            <a:ext cx="445637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When this method finishes, it will return a </a:t>
            </a:r>
            <a:r>
              <a:rPr lang="en-US" sz="2600" i="1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double</a:t>
            </a:r>
            <a:r>
              <a:rPr lang="en-US" sz="26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.</a:t>
            </a:r>
          </a:p>
        </p:txBody>
      </p:sp>
      <p:sp>
        <p:nvSpPr>
          <p:cNvPr id="7" name="Freeform 6"/>
          <p:cNvSpPr/>
          <p:nvPr/>
        </p:nvSpPr>
        <p:spPr>
          <a:xfrm>
            <a:off x="2286000" y="2522599"/>
            <a:ext cx="301083" cy="769434"/>
          </a:xfrm>
          <a:custGeom>
            <a:avLst/>
            <a:gdLst>
              <a:gd name="connsiteX0" fmla="*/ 11151 w 301083"/>
              <a:gd name="connsiteY0" fmla="*/ 0 h 769434"/>
              <a:gd name="connsiteX1" fmla="*/ 22302 w 301083"/>
              <a:gd name="connsiteY1" fmla="*/ 144965 h 769434"/>
              <a:gd name="connsiteX2" fmla="*/ 33453 w 301083"/>
              <a:gd name="connsiteY2" fmla="*/ 189570 h 769434"/>
              <a:gd name="connsiteX3" fmla="*/ 211873 w 301083"/>
              <a:gd name="connsiteY3" fmla="*/ 769434 h 769434"/>
              <a:gd name="connsiteX4" fmla="*/ 223024 w 301083"/>
              <a:gd name="connsiteY4" fmla="*/ 657922 h 769434"/>
              <a:gd name="connsiteX5" fmla="*/ 245326 w 301083"/>
              <a:gd name="connsiteY5" fmla="*/ 635619 h 769434"/>
              <a:gd name="connsiteX6" fmla="*/ 256478 w 301083"/>
              <a:gd name="connsiteY6" fmla="*/ 591014 h 769434"/>
              <a:gd name="connsiteX7" fmla="*/ 301083 w 301083"/>
              <a:gd name="connsiteY7" fmla="*/ 535258 h 769434"/>
              <a:gd name="connsiteX8" fmla="*/ 278780 w 301083"/>
              <a:gd name="connsiteY8" fmla="*/ 602165 h 769434"/>
              <a:gd name="connsiteX9" fmla="*/ 267629 w 301083"/>
              <a:gd name="connsiteY9" fmla="*/ 635619 h 769434"/>
              <a:gd name="connsiteX10" fmla="*/ 223024 w 301083"/>
              <a:gd name="connsiteY10" fmla="*/ 702526 h 769434"/>
              <a:gd name="connsiteX11" fmla="*/ 200722 w 301083"/>
              <a:gd name="connsiteY11" fmla="*/ 735980 h 769434"/>
              <a:gd name="connsiteX12" fmla="*/ 178419 w 301083"/>
              <a:gd name="connsiteY12" fmla="*/ 769434 h 769434"/>
              <a:gd name="connsiteX13" fmla="*/ 111512 w 301083"/>
              <a:gd name="connsiteY13" fmla="*/ 691375 h 769434"/>
              <a:gd name="connsiteX14" fmla="*/ 89209 w 301083"/>
              <a:gd name="connsiteY14" fmla="*/ 669073 h 769434"/>
              <a:gd name="connsiteX15" fmla="*/ 66907 w 301083"/>
              <a:gd name="connsiteY15" fmla="*/ 635619 h 769434"/>
              <a:gd name="connsiteX16" fmla="*/ 33453 w 301083"/>
              <a:gd name="connsiteY16" fmla="*/ 613317 h 769434"/>
              <a:gd name="connsiteX17" fmla="*/ 0 w 301083"/>
              <a:gd name="connsiteY17" fmla="*/ 602165 h 769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1083" h="769434">
                <a:moveTo>
                  <a:pt x="11151" y="0"/>
                </a:moveTo>
                <a:cubicBezTo>
                  <a:pt x="14868" y="48322"/>
                  <a:pt x="16639" y="96833"/>
                  <a:pt x="22302" y="144965"/>
                </a:cubicBezTo>
                <a:cubicBezTo>
                  <a:pt x="24093" y="160186"/>
                  <a:pt x="29001" y="174905"/>
                  <a:pt x="33453" y="189570"/>
                </a:cubicBezTo>
                <a:cubicBezTo>
                  <a:pt x="92197" y="383081"/>
                  <a:pt x="152400" y="576146"/>
                  <a:pt x="211873" y="769434"/>
                </a:cubicBezTo>
                <a:cubicBezTo>
                  <a:pt x="215590" y="732263"/>
                  <a:pt x="213964" y="694163"/>
                  <a:pt x="223024" y="657922"/>
                </a:cubicBezTo>
                <a:cubicBezTo>
                  <a:pt x="225574" y="647722"/>
                  <a:pt x="240624" y="645023"/>
                  <a:pt x="245326" y="635619"/>
                </a:cubicBezTo>
                <a:cubicBezTo>
                  <a:pt x="252180" y="621911"/>
                  <a:pt x="250441" y="605101"/>
                  <a:pt x="256478" y="591014"/>
                </a:cubicBezTo>
                <a:cubicBezTo>
                  <a:pt x="267029" y="566396"/>
                  <a:pt x="283098" y="553243"/>
                  <a:pt x="301083" y="535258"/>
                </a:cubicBezTo>
                <a:lnTo>
                  <a:pt x="278780" y="602165"/>
                </a:lnTo>
                <a:cubicBezTo>
                  <a:pt x="275063" y="613316"/>
                  <a:pt x="274149" y="625839"/>
                  <a:pt x="267629" y="635619"/>
                </a:cubicBezTo>
                <a:lnTo>
                  <a:pt x="223024" y="702526"/>
                </a:lnTo>
                <a:lnTo>
                  <a:pt x="200722" y="735980"/>
                </a:lnTo>
                <a:lnTo>
                  <a:pt x="178419" y="769434"/>
                </a:lnTo>
                <a:cubicBezTo>
                  <a:pt x="107540" y="698555"/>
                  <a:pt x="183045" y="777214"/>
                  <a:pt x="111512" y="691375"/>
                </a:cubicBezTo>
                <a:cubicBezTo>
                  <a:pt x="104781" y="683298"/>
                  <a:pt x="95777" y="677283"/>
                  <a:pt x="89209" y="669073"/>
                </a:cubicBezTo>
                <a:cubicBezTo>
                  <a:pt x="80837" y="658608"/>
                  <a:pt x="76384" y="645096"/>
                  <a:pt x="66907" y="635619"/>
                </a:cubicBezTo>
                <a:cubicBezTo>
                  <a:pt x="57430" y="626142"/>
                  <a:pt x="45440" y="619311"/>
                  <a:pt x="33453" y="613317"/>
                </a:cubicBezTo>
                <a:cubicBezTo>
                  <a:pt x="22940" y="608060"/>
                  <a:pt x="0" y="602165"/>
                  <a:pt x="0" y="602165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688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/>
              <a:t>Return Example: </a:t>
            </a:r>
            <a:r>
              <a:rPr lang="en-US" sz="4200" dirty="0" err="1"/>
              <a:t>metersToCm</a:t>
            </a:r>
            <a:endParaRPr lang="en-US" sz="4200" dirty="0"/>
          </a:p>
        </p:txBody>
      </p:sp>
      <p:sp>
        <p:nvSpPr>
          <p:cNvPr id="4" name="TextBox 3"/>
          <p:cNvSpPr txBox="1"/>
          <p:nvPr/>
        </p:nvSpPr>
        <p:spPr>
          <a:xfrm>
            <a:off x="190500" y="3276600"/>
            <a:ext cx="87630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600" dirty="0" err="1">
                <a:latin typeface="Courier" charset="0"/>
                <a:ea typeface="Courier" charset="0"/>
                <a:cs typeface="Courier" charset="0"/>
              </a:rPr>
              <a:t>metersToCm</a:t>
            </a:r>
            <a:r>
              <a:rPr lang="en-US" sz="2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600" dirty="0">
                <a:latin typeface="Courier" charset="0"/>
                <a:ea typeface="Courier" charset="0"/>
                <a:cs typeface="Courier" charset="0"/>
              </a:rPr>
              <a:t> meters) {</a:t>
            </a:r>
          </a:p>
          <a:p>
            <a:pPr algn="l"/>
            <a:r>
              <a:rPr lang="en-US" sz="2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600" dirty="0">
                <a:latin typeface="Courier" charset="0"/>
                <a:ea typeface="Courier" charset="0"/>
                <a:cs typeface="Courier" charset="0"/>
              </a:rPr>
              <a:t>centimeters = meters * 100;</a:t>
            </a:r>
          </a:p>
          <a:p>
            <a:pPr algn="l"/>
            <a:r>
              <a:rPr lang="en-US" sz="2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2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00" dirty="0">
                <a:latin typeface="Courier" charset="0"/>
                <a:ea typeface="Courier" charset="0"/>
                <a:cs typeface="Courier" charset="0"/>
              </a:rPr>
              <a:t>centimeters;</a:t>
            </a:r>
          </a:p>
          <a:p>
            <a:pPr algn="l"/>
            <a:r>
              <a:rPr lang="en-US" sz="26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2210" y="5334468"/>
            <a:ext cx="445637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Returns the </a:t>
            </a:r>
            <a:r>
              <a:rPr lang="en-US" sz="2600" i="1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value of </a:t>
            </a:r>
            <a:r>
              <a:rPr lang="en-US" sz="26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this expression (centimeters).</a:t>
            </a:r>
          </a:p>
        </p:txBody>
      </p:sp>
      <p:sp>
        <p:nvSpPr>
          <p:cNvPr id="7" name="Freeform 6"/>
          <p:cNvSpPr/>
          <p:nvPr/>
        </p:nvSpPr>
        <p:spPr>
          <a:xfrm flipV="1">
            <a:off x="3200400" y="4645051"/>
            <a:ext cx="262318" cy="670367"/>
          </a:xfrm>
          <a:custGeom>
            <a:avLst/>
            <a:gdLst>
              <a:gd name="connsiteX0" fmla="*/ 11151 w 301083"/>
              <a:gd name="connsiteY0" fmla="*/ 0 h 769434"/>
              <a:gd name="connsiteX1" fmla="*/ 22302 w 301083"/>
              <a:gd name="connsiteY1" fmla="*/ 144965 h 769434"/>
              <a:gd name="connsiteX2" fmla="*/ 33453 w 301083"/>
              <a:gd name="connsiteY2" fmla="*/ 189570 h 769434"/>
              <a:gd name="connsiteX3" fmla="*/ 211873 w 301083"/>
              <a:gd name="connsiteY3" fmla="*/ 769434 h 769434"/>
              <a:gd name="connsiteX4" fmla="*/ 223024 w 301083"/>
              <a:gd name="connsiteY4" fmla="*/ 657922 h 769434"/>
              <a:gd name="connsiteX5" fmla="*/ 245326 w 301083"/>
              <a:gd name="connsiteY5" fmla="*/ 635619 h 769434"/>
              <a:gd name="connsiteX6" fmla="*/ 256478 w 301083"/>
              <a:gd name="connsiteY6" fmla="*/ 591014 h 769434"/>
              <a:gd name="connsiteX7" fmla="*/ 301083 w 301083"/>
              <a:gd name="connsiteY7" fmla="*/ 535258 h 769434"/>
              <a:gd name="connsiteX8" fmla="*/ 278780 w 301083"/>
              <a:gd name="connsiteY8" fmla="*/ 602165 h 769434"/>
              <a:gd name="connsiteX9" fmla="*/ 267629 w 301083"/>
              <a:gd name="connsiteY9" fmla="*/ 635619 h 769434"/>
              <a:gd name="connsiteX10" fmla="*/ 223024 w 301083"/>
              <a:gd name="connsiteY10" fmla="*/ 702526 h 769434"/>
              <a:gd name="connsiteX11" fmla="*/ 200722 w 301083"/>
              <a:gd name="connsiteY11" fmla="*/ 735980 h 769434"/>
              <a:gd name="connsiteX12" fmla="*/ 178419 w 301083"/>
              <a:gd name="connsiteY12" fmla="*/ 769434 h 769434"/>
              <a:gd name="connsiteX13" fmla="*/ 111512 w 301083"/>
              <a:gd name="connsiteY13" fmla="*/ 691375 h 769434"/>
              <a:gd name="connsiteX14" fmla="*/ 89209 w 301083"/>
              <a:gd name="connsiteY14" fmla="*/ 669073 h 769434"/>
              <a:gd name="connsiteX15" fmla="*/ 66907 w 301083"/>
              <a:gd name="connsiteY15" fmla="*/ 635619 h 769434"/>
              <a:gd name="connsiteX16" fmla="*/ 33453 w 301083"/>
              <a:gd name="connsiteY16" fmla="*/ 613317 h 769434"/>
              <a:gd name="connsiteX17" fmla="*/ 0 w 301083"/>
              <a:gd name="connsiteY17" fmla="*/ 602165 h 769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1083" h="769434">
                <a:moveTo>
                  <a:pt x="11151" y="0"/>
                </a:moveTo>
                <a:cubicBezTo>
                  <a:pt x="14868" y="48322"/>
                  <a:pt x="16639" y="96833"/>
                  <a:pt x="22302" y="144965"/>
                </a:cubicBezTo>
                <a:cubicBezTo>
                  <a:pt x="24093" y="160186"/>
                  <a:pt x="29001" y="174905"/>
                  <a:pt x="33453" y="189570"/>
                </a:cubicBezTo>
                <a:cubicBezTo>
                  <a:pt x="92197" y="383081"/>
                  <a:pt x="152400" y="576146"/>
                  <a:pt x="211873" y="769434"/>
                </a:cubicBezTo>
                <a:cubicBezTo>
                  <a:pt x="215590" y="732263"/>
                  <a:pt x="213964" y="694163"/>
                  <a:pt x="223024" y="657922"/>
                </a:cubicBezTo>
                <a:cubicBezTo>
                  <a:pt x="225574" y="647722"/>
                  <a:pt x="240624" y="645023"/>
                  <a:pt x="245326" y="635619"/>
                </a:cubicBezTo>
                <a:cubicBezTo>
                  <a:pt x="252180" y="621911"/>
                  <a:pt x="250441" y="605101"/>
                  <a:pt x="256478" y="591014"/>
                </a:cubicBezTo>
                <a:cubicBezTo>
                  <a:pt x="267029" y="566396"/>
                  <a:pt x="283098" y="553243"/>
                  <a:pt x="301083" y="535258"/>
                </a:cubicBezTo>
                <a:lnTo>
                  <a:pt x="278780" y="602165"/>
                </a:lnTo>
                <a:cubicBezTo>
                  <a:pt x="275063" y="613316"/>
                  <a:pt x="274149" y="625839"/>
                  <a:pt x="267629" y="635619"/>
                </a:cubicBezTo>
                <a:lnTo>
                  <a:pt x="223024" y="702526"/>
                </a:lnTo>
                <a:lnTo>
                  <a:pt x="200722" y="735980"/>
                </a:lnTo>
                <a:lnTo>
                  <a:pt x="178419" y="769434"/>
                </a:lnTo>
                <a:cubicBezTo>
                  <a:pt x="107540" y="698555"/>
                  <a:pt x="183045" y="777214"/>
                  <a:pt x="111512" y="691375"/>
                </a:cubicBezTo>
                <a:cubicBezTo>
                  <a:pt x="104781" y="683298"/>
                  <a:pt x="95777" y="677283"/>
                  <a:pt x="89209" y="669073"/>
                </a:cubicBezTo>
                <a:cubicBezTo>
                  <a:pt x="80837" y="658608"/>
                  <a:pt x="76384" y="645096"/>
                  <a:pt x="66907" y="635619"/>
                </a:cubicBezTo>
                <a:cubicBezTo>
                  <a:pt x="57430" y="626142"/>
                  <a:pt x="45440" y="619311"/>
                  <a:pt x="33453" y="613317"/>
                </a:cubicBezTo>
                <a:cubicBezTo>
                  <a:pt x="22940" y="608060"/>
                  <a:pt x="0" y="602165"/>
                  <a:pt x="0" y="602165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388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/>
              <a:t>Return Example: </a:t>
            </a:r>
            <a:r>
              <a:rPr lang="en-US" sz="4200" dirty="0" err="1"/>
              <a:t>metersToCm</a:t>
            </a:r>
            <a:endParaRPr lang="en-US" sz="420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 anchor="t"/>
          <a:lstStyle/>
          <a:p>
            <a:pPr marL="0" indent="0">
              <a:buNone/>
            </a:pPr>
            <a:r>
              <a:rPr lang="en-US" sz="35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pPr marL="0" indent="0">
              <a:buNone/>
            </a:pPr>
            <a:endParaRPr lang="en-US" sz="35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35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35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3500" dirty="0">
                <a:latin typeface="Courier" charset="0"/>
                <a:ea typeface="Courier" charset="0"/>
                <a:cs typeface="Courier" charset="0"/>
              </a:rPr>
              <a:t>run() {</a:t>
            </a:r>
            <a:endParaRPr lang="en-US" sz="3500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35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	double </a:t>
            </a:r>
            <a:r>
              <a:rPr lang="en-US" sz="3500" dirty="0">
                <a:latin typeface="Courier" charset="0"/>
                <a:ea typeface="Courier" charset="0"/>
                <a:cs typeface="Courier" charset="0"/>
              </a:rPr>
              <a:t>cm = </a:t>
            </a:r>
            <a:r>
              <a:rPr lang="en-US" sz="3500" dirty="0" err="1">
                <a:latin typeface="Courier" charset="0"/>
                <a:ea typeface="Courier" charset="0"/>
                <a:cs typeface="Courier" charset="0"/>
              </a:rPr>
              <a:t>metersToCm</a:t>
            </a:r>
            <a:r>
              <a:rPr lang="en-US" sz="3500" dirty="0">
                <a:latin typeface="Courier" charset="0"/>
                <a:ea typeface="Courier" charset="0"/>
                <a:cs typeface="Courier" charset="0"/>
              </a:rPr>
              <a:t>(5.0);</a:t>
            </a:r>
          </a:p>
          <a:p>
            <a:pPr marL="0" indent="0">
              <a:buNone/>
            </a:pPr>
            <a:r>
              <a:rPr lang="en-US" sz="3500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0" indent="0">
              <a:buNone/>
            </a:pPr>
            <a:r>
              <a:rPr lang="en-US" sz="35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6553" y="1917261"/>
            <a:ext cx="57912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Setting a variable </a:t>
            </a:r>
            <a:r>
              <a:rPr lang="en-US" sz="2600" i="1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equal</a:t>
            </a:r>
            <a:r>
              <a:rPr lang="en-US" sz="26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 to a method means we save the method’s return value in that variable.</a:t>
            </a:r>
          </a:p>
        </p:txBody>
      </p:sp>
      <p:sp>
        <p:nvSpPr>
          <p:cNvPr id="6" name="Freeform 5"/>
          <p:cNvSpPr/>
          <p:nvPr/>
        </p:nvSpPr>
        <p:spPr>
          <a:xfrm rot="1598594">
            <a:off x="3204535" y="3227056"/>
            <a:ext cx="301083" cy="769434"/>
          </a:xfrm>
          <a:custGeom>
            <a:avLst/>
            <a:gdLst>
              <a:gd name="connsiteX0" fmla="*/ 11151 w 301083"/>
              <a:gd name="connsiteY0" fmla="*/ 0 h 769434"/>
              <a:gd name="connsiteX1" fmla="*/ 22302 w 301083"/>
              <a:gd name="connsiteY1" fmla="*/ 144965 h 769434"/>
              <a:gd name="connsiteX2" fmla="*/ 33453 w 301083"/>
              <a:gd name="connsiteY2" fmla="*/ 189570 h 769434"/>
              <a:gd name="connsiteX3" fmla="*/ 211873 w 301083"/>
              <a:gd name="connsiteY3" fmla="*/ 769434 h 769434"/>
              <a:gd name="connsiteX4" fmla="*/ 223024 w 301083"/>
              <a:gd name="connsiteY4" fmla="*/ 657922 h 769434"/>
              <a:gd name="connsiteX5" fmla="*/ 245326 w 301083"/>
              <a:gd name="connsiteY5" fmla="*/ 635619 h 769434"/>
              <a:gd name="connsiteX6" fmla="*/ 256478 w 301083"/>
              <a:gd name="connsiteY6" fmla="*/ 591014 h 769434"/>
              <a:gd name="connsiteX7" fmla="*/ 301083 w 301083"/>
              <a:gd name="connsiteY7" fmla="*/ 535258 h 769434"/>
              <a:gd name="connsiteX8" fmla="*/ 278780 w 301083"/>
              <a:gd name="connsiteY8" fmla="*/ 602165 h 769434"/>
              <a:gd name="connsiteX9" fmla="*/ 267629 w 301083"/>
              <a:gd name="connsiteY9" fmla="*/ 635619 h 769434"/>
              <a:gd name="connsiteX10" fmla="*/ 223024 w 301083"/>
              <a:gd name="connsiteY10" fmla="*/ 702526 h 769434"/>
              <a:gd name="connsiteX11" fmla="*/ 200722 w 301083"/>
              <a:gd name="connsiteY11" fmla="*/ 735980 h 769434"/>
              <a:gd name="connsiteX12" fmla="*/ 178419 w 301083"/>
              <a:gd name="connsiteY12" fmla="*/ 769434 h 769434"/>
              <a:gd name="connsiteX13" fmla="*/ 111512 w 301083"/>
              <a:gd name="connsiteY13" fmla="*/ 691375 h 769434"/>
              <a:gd name="connsiteX14" fmla="*/ 89209 w 301083"/>
              <a:gd name="connsiteY14" fmla="*/ 669073 h 769434"/>
              <a:gd name="connsiteX15" fmla="*/ 66907 w 301083"/>
              <a:gd name="connsiteY15" fmla="*/ 635619 h 769434"/>
              <a:gd name="connsiteX16" fmla="*/ 33453 w 301083"/>
              <a:gd name="connsiteY16" fmla="*/ 613317 h 769434"/>
              <a:gd name="connsiteX17" fmla="*/ 0 w 301083"/>
              <a:gd name="connsiteY17" fmla="*/ 602165 h 769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1083" h="769434">
                <a:moveTo>
                  <a:pt x="11151" y="0"/>
                </a:moveTo>
                <a:cubicBezTo>
                  <a:pt x="14868" y="48322"/>
                  <a:pt x="16639" y="96833"/>
                  <a:pt x="22302" y="144965"/>
                </a:cubicBezTo>
                <a:cubicBezTo>
                  <a:pt x="24093" y="160186"/>
                  <a:pt x="29001" y="174905"/>
                  <a:pt x="33453" y="189570"/>
                </a:cubicBezTo>
                <a:cubicBezTo>
                  <a:pt x="92197" y="383081"/>
                  <a:pt x="152400" y="576146"/>
                  <a:pt x="211873" y="769434"/>
                </a:cubicBezTo>
                <a:cubicBezTo>
                  <a:pt x="215590" y="732263"/>
                  <a:pt x="213964" y="694163"/>
                  <a:pt x="223024" y="657922"/>
                </a:cubicBezTo>
                <a:cubicBezTo>
                  <a:pt x="225574" y="647722"/>
                  <a:pt x="240624" y="645023"/>
                  <a:pt x="245326" y="635619"/>
                </a:cubicBezTo>
                <a:cubicBezTo>
                  <a:pt x="252180" y="621911"/>
                  <a:pt x="250441" y="605101"/>
                  <a:pt x="256478" y="591014"/>
                </a:cubicBezTo>
                <a:cubicBezTo>
                  <a:pt x="267029" y="566396"/>
                  <a:pt x="283098" y="553243"/>
                  <a:pt x="301083" y="535258"/>
                </a:cubicBezTo>
                <a:lnTo>
                  <a:pt x="278780" y="602165"/>
                </a:lnTo>
                <a:cubicBezTo>
                  <a:pt x="275063" y="613316"/>
                  <a:pt x="274149" y="625839"/>
                  <a:pt x="267629" y="635619"/>
                </a:cubicBezTo>
                <a:lnTo>
                  <a:pt x="223024" y="702526"/>
                </a:lnTo>
                <a:lnTo>
                  <a:pt x="200722" y="735980"/>
                </a:lnTo>
                <a:lnTo>
                  <a:pt x="178419" y="769434"/>
                </a:lnTo>
                <a:cubicBezTo>
                  <a:pt x="107540" y="698555"/>
                  <a:pt x="183045" y="777214"/>
                  <a:pt x="111512" y="691375"/>
                </a:cubicBezTo>
                <a:cubicBezTo>
                  <a:pt x="104781" y="683298"/>
                  <a:pt x="95777" y="677283"/>
                  <a:pt x="89209" y="669073"/>
                </a:cubicBezTo>
                <a:cubicBezTo>
                  <a:pt x="80837" y="658608"/>
                  <a:pt x="76384" y="645096"/>
                  <a:pt x="66907" y="635619"/>
                </a:cubicBezTo>
                <a:cubicBezTo>
                  <a:pt x="57430" y="626142"/>
                  <a:pt x="45440" y="619311"/>
                  <a:pt x="33453" y="613317"/>
                </a:cubicBezTo>
                <a:cubicBezTo>
                  <a:pt x="22940" y="608060"/>
                  <a:pt x="0" y="602165"/>
                  <a:pt x="0" y="602165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976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Plan For Today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altLang="x-none" sz="3600" dirty="0"/>
              <a:t>Recap</a:t>
            </a:r>
          </a:p>
          <a:p>
            <a:pPr lvl="1"/>
            <a:r>
              <a:rPr lang="en-US" altLang="x-none" sz="3400" dirty="0">
                <a:solidFill>
                  <a:schemeClr val="bg1">
                    <a:lumMod val="75000"/>
                  </a:schemeClr>
                </a:solidFill>
              </a:rPr>
              <a:t>Parameters</a:t>
            </a:r>
          </a:p>
          <a:p>
            <a:pPr lvl="1"/>
            <a:r>
              <a:rPr lang="en-US" altLang="x-none" sz="3400" dirty="0">
                <a:solidFill>
                  <a:schemeClr val="bg1">
                    <a:lumMod val="75000"/>
                  </a:schemeClr>
                </a:solidFill>
              </a:rPr>
              <a:t>Return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Random Numbers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Text Processing</a:t>
            </a:r>
          </a:p>
          <a:p>
            <a:pPr lvl="1"/>
            <a:r>
              <a:rPr lang="en-US" altLang="x-none" sz="3400" dirty="0">
                <a:solidFill>
                  <a:schemeClr val="bg1">
                    <a:lumMod val="75000"/>
                  </a:schemeClr>
                </a:solidFill>
              </a:rPr>
              <a:t>Characters</a:t>
            </a:r>
          </a:p>
          <a:p>
            <a:pPr lvl="1"/>
            <a:r>
              <a:rPr lang="en-US" altLang="x-none" sz="3400" dirty="0">
                <a:solidFill>
                  <a:schemeClr val="bg1">
                    <a:lumMod val="75000"/>
                  </a:schemeClr>
                </a:solidFill>
              </a:rPr>
              <a:t>Strings</a:t>
            </a:r>
          </a:p>
        </p:txBody>
      </p:sp>
    </p:spTree>
    <p:extLst>
      <p:ext uri="{BB962C8B-B14F-4D97-AF65-F5344CB8AC3E}">
        <p14:creationId xmlns:p14="http://schemas.microsoft.com/office/powerpoint/2010/main" val="15269208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/>
              <a:t>Return Example: </a:t>
            </a:r>
            <a:r>
              <a:rPr lang="en-US" sz="4200" dirty="0" err="1"/>
              <a:t>metersToCm</a:t>
            </a:r>
            <a:endParaRPr lang="en-US" sz="4200" dirty="0"/>
          </a:p>
        </p:txBody>
      </p:sp>
      <p:sp>
        <p:nvSpPr>
          <p:cNvPr id="4" name="TextBox 3"/>
          <p:cNvSpPr txBox="1"/>
          <p:nvPr/>
        </p:nvSpPr>
        <p:spPr>
          <a:xfrm>
            <a:off x="190500" y="1295400"/>
            <a:ext cx="8763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meters =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readDouble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"# meters? 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algn="l"/>
            <a:r>
              <a:rPr lang="en-US" sz="2400" b="1" i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i="1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algn="l"/>
            <a:endParaRPr lang="en-US" sz="2400" b="1" i="1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cm =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metersToCm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(meters);</a:t>
            </a:r>
          </a:p>
          <a:p>
            <a:pPr algn="l"/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(cm + 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 centimeters."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algn="l"/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metersToCm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meters) {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centimeters = meters * 100;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centimeters;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089811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/>
              <a:t>Return Example: </a:t>
            </a:r>
            <a:r>
              <a:rPr lang="en-US" sz="4200" dirty="0" err="1"/>
              <a:t>metersToCm</a:t>
            </a:r>
            <a:endParaRPr lang="en-US" sz="4200" dirty="0"/>
          </a:p>
        </p:txBody>
      </p:sp>
      <p:sp>
        <p:nvSpPr>
          <p:cNvPr id="4" name="TextBox 3"/>
          <p:cNvSpPr txBox="1"/>
          <p:nvPr/>
        </p:nvSpPr>
        <p:spPr>
          <a:xfrm>
            <a:off x="190500" y="1295400"/>
            <a:ext cx="8763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meters =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readDouble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"# meters? 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algn="l"/>
            <a:r>
              <a:rPr lang="en-US" sz="2400" b="1" i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i="1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algn="l"/>
            <a:endParaRPr lang="en-US" sz="2400" b="1" i="1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cm =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metersToCm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(meters);</a:t>
            </a:r>
          </a:p>
          <a:p>
            <a:pPr algn="l"/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(cm + 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 centimeters."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algn="l"/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metersToCm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meters) {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centimeters = meters * 100;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centimeters;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19600" y="1143000"/>
            <a:ext cx="1219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7.0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13653688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/>
              <a:t>Return Example: </a:t>
            </a:r>
            <a:r>
              <a:rPr lang="en-US" sz="4200" dirty="0" err="1"/>
              <a:t>metersToCm</a:t>
            </a:r>
            <a:endParaRPr lang="en-US" sz="4200" dirty="0"/>
          </a:p>
        </p:txBody>
      </p:sp>
      <p:sp>
        <p:nvSpPr>
          <p:cNvPr id="4" name="TextBox 3"/>
          <p:cNvSpPr txBox="1"/>
          <p:nvPr/>
        </p:nvSpPr>
        <p:spPr>
          <a:xfrm>
            <a:off x="190500" y="1295400"/>
            <a:ext cx="8763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meters =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readDouble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"# meters? 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2400" b="1" i="1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i="1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algn="l"/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	double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cm =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metersToCm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(meters);</a:t>
            </a:r>
          </a:p>
          <a:p>
            <a:pPr algn="l"/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(cm + 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 centimeters."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algn="l"/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metersToCm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meters) {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centimeters = meters * 100;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centimeters;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60933D-0075-1941-8B09-760F7F4CE3FE}"/>
              </a:ext>
            </a:extLst>
          </p:cNvPr>
          <p:cNvSpPr txBox="1"/>
          <p:nvPr/>
        </p:nvSpPr>
        <p:spPr>
          <a:xfrm>
            <a:off x="4419600" y="1143000"/>
            <a:ext cx="1219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7.0</a:t>
            </a:r>
            <a:endParaRPr lang="en-US" sz="4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9C33F-F8D0-054E-B2D2-17054508E52F}"/>
              </a:ext>
            </a:extLst>
          </p:cNvPr>
          <p:cNvSpPr txBox="1"/>
          <p:nvPr/>
        </p:nvSpPr>
        <p:spPr>
          <a:xfrm>
            <a:off x="6248400" y="3657600"/>
            <a:ext cx="1219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7.0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20982166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/>
              <a:t>Return Example: </a:t>
            </a:r>
            <a:r>
              <a:rPr lang="en-US" sz="4200" dirty="0" err="1"/>
              <a:t>metersToCm</a:t>
            </a:r>
            <a:endParaRPr lang="en-US" sz="4200" dirty="0"/>
          </a:p>
        </p:txBody>
      </p:sp>
      <p:sp>
        <p:nvSpPr>
          <p:cNvPr id="4" name="TextBox 3"/>
          <p:cNvSpPr txBox="1"/>
          <p:nvPr/>
        </p:nvSpPr>
        <p:spPr>
          <a:xfrm>
            <a:off x="190500" y="1295400"/>
            <a:ext cx="8763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meters =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readDouble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"# meters? 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algn="l"/>
            <a:r>
              <a:rPr lang="en-US" sz="2400" b="1" i="1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algn="l"/>
            <a:endParaRPr lang="en-US" sz="2400" b="1" i="1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cm =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metersToCm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(meters);</a:t>
            </a:r>
          </a:p>
          <a:p>
            <a:pPr algn="l"/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(cm + 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 centimeters."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algn="l"/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metersToCm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meters) {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centimeters = meters * 100;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strike="sngStrike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centimeters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28900" y="5222597"/>
            <a:ext cx="19431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700.0</a:t>
            </a:r>
            <a:endParaRPr lang="en-US" sz="4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2D5386-1011-E446-8341-8AB3017650D6}"/>
              </a:ext>
            </a:extLst>
          </p:cNvPr>
          <p:cNvSpPr txBox="1"/>
          <p:nvPr/>
        </p:nvSpPr>
        <p:spPr>
          <a:xfrm>
            <a:off x="4419600" y="1143000"/>
            <a:ext cx="1219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7.0</a:t>
            </a:r>
            <a:endParaRPr lang="en-US" sz="4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CBD434-6555-1149-8EF1-5E4914ACD7CD}"/>
              </a:ext>
            </a:extLst>
          </p:cNvPr>
          <p:cNvSpPr txBox="1"/>
          <p:nvPr/>
        </p:nvSpPr>
        <p:spPr>
          <a:xfrm>
            <a:off x="6248400" y="3657600"/>
            <a:ext cx="1219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7.0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95933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1.11022E-16 L 0.14792 -0.4358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96" y="-2180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/>
              <a:t>Return Example: </a:t>
            </a:r>
            <a:r>
              <a:rPr lang="en-US" sz="4200" dirty="0" err="1"/>
              <a:t>metersToCm</a:t>
            </a:r>
            <a:endParaRPr lang="en-US" sz="4200" dirty="0"/>
          </a:p>
        </p:txBody>
      </p:sp>
      <p:sp>
        <p:nvSpPr>
          <p:cNvPr id="4" name="TextBox 3"/>
          <p:cNvSpPr txBox="1"/>
          <p:nvPr/>
        </p:nvSpPr>
        <p:spPr>
          <a:xfrm>
            <a:off x="190500" y="1295400"/>
            <a:ext cx="8763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meters =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readDouble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"# meters? 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algn="l"/>
            <a:r>
              <a:rPr lang="en-US" sz="2400" b="1" i="1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algn="l"/>
            <a:endParaRPr lang="en-US" sz="2400" b="1" i="1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cm = </a:t>
            </a:r>
            <a:r>
              <a:rPr lang="en-US" sz="2400" strike="sngStrike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metersToCm</a:t>
            </a:r>
            <a:r>
              <a:rPr lang="en-US" sz="2400" strike="sngStrike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(meters)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algn="l"/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(cm + 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 centimeters."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7A9071-B676-9E46-8D2C-30B7DA45161E}"/>
              </a:ext>
            </a:extLst>
          </p:cNvPr>
          <p:cNvSpPr txBox="1"/>
          <p:nvPr/>
        </p:nvSpPr>
        <p:spPr>
          <a:xfrm>
            <a:off x="4419600" y="1143000"/>
            <a:ext cx="1219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7.0</a:t>
            </a:r>
            <a:endParaRPr lang="en-US" sz="4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72A09F-7BC1-1548-88DA-2787A66B86D7}"/>
              </a:ext>
            </a:extLst>
          </p:cNvPr>
          <p:cNvSpPr txBox="1"/>
          <p:nvPr/>
        </p:nvSpPr>
        <p:spPr>
          <a:xfrm>
            <a:off x="3962400" y="2241813"/>
            <a:ext cx="19431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700.0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8658552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Return Values and Expressions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0500" y="1295400"/>
            <a:ext cx="8763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meters =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readDouble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"# meters? 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algn="l"/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metersToCm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(meters)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+ 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 cm."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algn="l"/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metersToCm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meters) {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...	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algn="l"/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4AFF84-A1BB-6243-93EE-7F29592EB0DB}"/>
              </a:ext>
            </a:extLst>
          </p:cNvPr>
          <p:cNvSpPr txBox="1"/>
          <p:nvPr/>
        </p:nvSpPr>
        <p:spPr>
          <a:xfrm>
            <a:off x="4419600" y="1143000"/>
            <a:ext cx="1219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7.0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13897403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Return Values and Expressions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0500" y="1295400"/>
            <a:ext cx="8763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meters =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readDouble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"# meters? 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algn="l"/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strike="sngStrike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metersToCm</a:t>
            </a:r>
            <a:r>
              <a:rPr lang="en-US" sz="2400" strike="sngStrike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(meters)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 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 cm."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algn="l"/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metersToCm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meters) {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...	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algn="l"/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33750" y="2286000"/>
            <a:ext cx="2057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700.0</a:t>
            </a:r>
            <a:endParaRPr lang="en-US" sz="4500" dirty="0"/>
          </a:p>
        </p:txBody>
      </p:sp>
      <p:sp>
        <p:nvSpPr>
          <p:cNvPr id="6" name="TextBox 5"/>
          <p:cNvSpPr txBox="1"/>
          <p:nvPr/>
        </p:nvSpPr>
        <p:spPr>
          <a:xfrm>
            <a:off x="1771980" y="5256044"/>
            <a:ext cx="518094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You can use a method’s return </a:t>
            </a:r>
            <a:r>
              <a:rPr lang="en-US" sz="260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value </a:t>
            </a:r>
            <a:r>
              <a:rPr lang="en-US" sz="2600" i="1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directly in an expression</a:t>
            </a:r>
            <a:r>
              <a:rPr lang="en-US" sz="260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.</a:t>
            </a:r>
            <a:endParaRPr lang="en-US" sz="2600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65C923-648B-B84A-A7B7-AB692C767253}"/>
              </a:ext>
            </a:extLst>
          </p:cNvPr>
          <p:cNvSpPr txBox="1"/>
          <p:nvPr/>
        </p:nvSpPr>
        <p:spPr>
          <a:xfrm>
            <a:off x="4419600" y="1143000"/>
            <a:ext cx="1219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7.0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15639439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/>
              <a:t>Buggy Example!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0500" y="1295400"/>
            <a:ext cx="8763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meters =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readDouble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"# meters? 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algn="l"/>
            <a:r>
              <a:rPr lang="en-US" sz="2400" b="1" i="1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algn="l"/>
            <a:endParaRPr lang="en-US" sz="2400" b="1" i="1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metersToCm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(meters);	</a:t>
            </a:r>
            <a:r>
              <a:rPr lang="en-US" sz="24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Does nothing!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D36D8D-8AC3-B64E-AB3D-B9004677A078}"/>
              </a:ext>
            </a:extLst>
          </p:cNvPr>
          <p:cNvSpPr txBox="1"/>
          <p:nvPr/>
        </p:nvSpPr>
        <p:spPr>
          <a:xfrm>
            <a:off x="4419600" y="1143000"/>
            <a:ext cx="1219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7.0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16549617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/>
              <a:t>Buggy Example!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0500" y="1295400"/>
            <a:ext cx="8763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meters =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readDouble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"# meters? 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algn="l"/>
            <a:r>
              <a:rPr lang="en-US" sz="2400" b="1" i="1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algn="l"/>
            <a:endParaRPr lang="en-US" sz="2400" b="1" i="1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strike="sngStrike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metersToCm</a:t>
            </a:r>
            <a:r>
              <a:rPr lang="en-US" sz="2400" strike="sngStrike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(meters);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Does nothing!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05000" y="2241813"/>
            <a:ext cx="1981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700.0</a:t>
            </a:r>
            <a:endParaRPr lang="en-US" sz="4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BCC462-6851-F64D-A6B3-2F846CDA5572}"/>
              </a:ext>
            </a:extLst>
          </p:cNvPr>
          <p:cNvSpPr txBox="1"/>
          <p:nvPr/>
        </p:nvSpPr>
        <p:spPr>
          <a:xfrm>
            <a:off x="4419600" y="1143000"/>
            <a:ext cx="1219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7.0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15131057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Factorial Code Walkthrough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3600" dirty="0"/>
              <a:t>See extra slides</a:t>
            </a:r>
          </a:p>
        </p:txBody>
      </p:sp>
    </p:spTree>
    <p:extLst>
      <p:ext uri="{BB962C8B-B14F-4D97-AF65-F5344CB8AC3E}">
        <p14:creationId xmlns:p14="http://schemas.microsoft.com/office/powerpoint/2010/main" val="1807599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5600" dirty="0"/>
              <a:t>Parameters let you provide a method some information when you are calling it.</a:t>
            </a:r>
          </a:p>
        </p:txBody>
      </p:sp>
    </p:spTree>
    <p:extLst>
      <p:ext uri="{BB962C8B-B14F-4D97-AF65-F5344CB8AC3E}">
        <p14:creationId xmlns:p14="http://schemas.microsoft.com/office/powerpoint/2010/main" val="2094993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Plan For Today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Recap</a:t>
            </a:r>
          </a:p>
          <a:p>
            <a:pPr lvl="1"/>
            <a:r>
              <a:rPr lang="en-US" altLang="x-none" sz="3400" dirty="0">
                <a:solidFill>
                  <a:schemeClr val="bg1">
                    <a:lumMod val="75000"/>
                  </a:schemeClr>
                </a:solidFill>
              </a:rPr>
              <a:t>Parameters</a:t>
            </a:r>
          </a:p>
          <a:p>
            <a:pPr lvl="1"/>
            <a:r>
              <a:rPr lang="en-US" altLang="x-none" sz="3400" dirty="0">
                <a:solidFill>
                  <a:schemeClr val="bg1">
                    <a:lumMod val="75000"/>
                  </a:schemeClr>
                </a:solidFill>
              </a:rPr>
              <a:t>Return</a:t>
            </a:r>
          </a:p>
          <a:p>
            <a:r>
              <a:rPr lang="en-US" altLang="x-none" sz="3600" dirty="0"/>
              <a:t>Random Numbers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Text Processing</a:t>
            </a:r>
          </a:p>
          <a:p>
            <a:pPr lvl="1"/>
            <a:r>
              <a:rPr lang="en-US" altLang="x-none" sz="3400" dirty="0">
                <a:solidFill>
                  <a:schemeClr val="bg1">
                    <a:lumMod val="75000"/>
                  </a:schemeClr>
                </a:solidFill>
              </a:rPr>
              <a:t>Characters</a:t>
            </a:r>
          </a:p>
          <a:p>
            <a:pPr lvl="1"/>
            <a:r>
              <a:rPr lang="en-US" altLang="x-none" sz="3400" dirty="0">
                <a:solidFill>
                  <a:schemeClr val="bg1">
                    <a:lumMod val="75000"/>
                  </a:schemeClr>
                </a:solidFill>
              </a:rPr>
              <a:t>Strings</a:t>
            </a:r>
          </a:p>
        </p:txBody>
      </p:sp>
    </p:spTree>
    <p:extLst>
      <p:ext uri="{BB962C8B-B14F-4D97-AF65-F5344CB8AC3E}">
        <p14:creationId xmlns:p14="http://schemas.microsoft.com/office/powerpoint/2010/main" val="7473424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RandomGenerator</a:t>
            </a:r>
          </a:p>
        </p:txBody>
      </p:sp>
      <p:sp>
        <p:nvSpPr>
          <p:cNvPr id="1242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x-none" dirty="0">
                <a:latin typeface="Consolas" charset="0"/>
              </a:rPr>
              <a:t>import </a:t>
            </a:r>
            <a:r>
              <a:rPr lang="en-US" altLang="x-none" dirty="0" err="1">
                <a:latin typeface="Consolas" charset="0"/>
              </a:rPr>
              <a:t>acm.util</a:t>
            </a:r>
            <a:r>
              <a:rPr lang="en-US" altLang="x-none" dirty="0">
                <a:latin typeface="Consolas" charset="0"/>
              </a:rPr>
              <a:t>.*;</a:t>
            </a:r>
          </a:p>
          <a:p>
            <a:pPr lvl="1"/>
            <a:endParaRPr lang="en-US" altLang="x-none" dirty="0"/>
          </a:p>
          <a:p>
            <a:pPr lvl="1"/>
            <a:endParaRPr lang="en-US" altLang="x-none" dirty="0"/>
          </a:p>
          <a:p>
            <a:pPr lvl="1"/>
            <a:endParaRPr lang="en-US" altLang="x-none" dirty="0"/>
          </a:p>
          <a:p>
            <a:pPr lvl="1"/>
            <a:endParaRPr lang="en-US" altLang="x-none" dirty="0"/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// random number from 0-9 inclusive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b="1" dirty="0" err="1">
                <a:solidFill>
                  <a:srgbClr val="7030A0"/>
                </a:solidFill>
                <a:latin typeface="Consolas" charset="0"/>
              </a:rPr>
              <a:t>int</a:t>
            </a:r>
            <a:r>
              <a:rPr lang="en-US" altLang="x-none" sz="2000" dirty="0">
                <a:solidFill>
                  <a:srgbClr val="7030A0"/>
                </a:solidFill>
                <a:latin typeface="Consolas" charset="0"/>
              </a:rPr>
              <a:t> </a:t>
            </a:r>
            <a:r>
              <a:rPr lang="en-US" altLang="x-none" sz="2000" dirty="0">
                <a:latin typeface="Consolas" charset="0"/>
              </a:rPr>
              <a:t>digit = </a:t>
            </a:r>
            <a:r>
              <a:rPr lang="en-US" altLang="x-none" sz="2000" dirty="0" err="1">
                <a:latin typeface="Consolas" charset="0"/>
              </a:rPr>
              <a:t>RandomGenerator.getInstance</a:t>
            </a:r>
            <a:r>
              <a:rPr lang="en-US" altLang="x-none" sz="2000" dirty="0">
                <a:latin typeface="Consolas" charset="0"/>
              </a:rPr>
              <a:t>().</a:t>
            </a:r>
            <a:r>
              <a:rPr lang="en-US" altLang="x-none" sz="2000" dirty="0" err="1">
                <a:latin typeface="Consolas" charset="0"/>
              </a:rPr>
              <a:t>nextInt</a:t>
            </a:r>
            <a:r>
              <a:rPr lang="en-US" altLang="x-none" sz="2000" dirty="0">
                <a:latin typeface="Consolas" charset="0"/>
              </a:rPr>
              <a:t>(0, 9);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 err="1">
                <a:latin typeface="Consolas" charset="0"/>
              </a:rPr>
              <a:t>println</a:t>
            </a:r>
            <a:r>
              <a:rPr lang="en-US" altLang="x-none" sz="2000" dirty="0">
                <a:latin typeface="Consolas" charset="0"/>
              </a:rPr>
              <a:t>(digit);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0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// prints "hello!" between 3-6 times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b="1" dirty="0" err="1">
                <a:solidFill>
                  <a:srgbClr val="7030A0"/>
                </a:solidFill>
                <a:latin typeface="Consolas" charset="0"/>
              </a:rPr>
              <a:t>int</a:t>
            </a:r>
            <a:r>
              <a:rPr lang="en-US" altLang="x-none" sz="2000" dirty="0">
                <a:solidFill>
                  <a:srgbClr val="7030A0"/>
                </a:solidFill>
                <a:latin typeface="Consolas" charset="0"/>
              </a:rPr>
              <a:t> </a:t>
            </a:r>
            <a:r>
              <a:rPr lang="en-US" altLang="x-none" sz="2000" dirty="0">
                <a:latin typeface="Consolas" charset="0"/>
              </a:rPr>
              <a:t>times = </a:t>
            </a:r>
            <a:r>
              <a:rPr lang="en-US" altLang="x-none" sz="2000" dirty="0" err="1">
                <a:latin typeface="Consolas" charset="0"/>
              </a:rPr>
              <a:t>RandomGenerator.getInstance</a:t>
            </a:r>
            <a:r>
              <a:rPr lang="en-US" altLang="x-none" sz="2000" dirty="0">
                <a:latin typeface="Consolas" charset="0"/>
              </a:rPr>
              <a:t>().</a:t>
            </a:r>
            <a:r>
              <a:rPr lang="en-US" altLang="x-none" sz="2000" dirty="0" err="1">
                <a:latin typeface="Consolas" charset="0"/>
              </a:rPr>
              <a:t>nextInt</a:t>
            </a:r>
            <a:r>
              <a:rPr lang="en-US" altLang="x-none" sz="2000" dirty="0">
                <a:latin typeface="Consolas" charset="0"/>
              </a:rPr>
              <a:t>(3, 6);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b="1" dirty="0">
                <a:solidFill>
                  <a:srgbClr val="7030A0"/>
                </a:solidFill>
                <a:latin typeface="Consolas" charset="0"/>
              </a:rPr>
              <a:t>for</a:t>
            </a:r>
            <a:r>
              <a:rPr lang="en-US" altLang="x-none" sz="2000" dirty="0">
                <a:solidFill>
                  <a:srgbClr val="7030A0"/>
                </a:solidFill>
                <a:latin typeface="Consolas" charset="0"/>
              </a:rPr>
              <a:t> </a:t>
            </a:r>
            <a:r>
              <a:rPr lang="en-US" altLang="x-none" sz="2000" dirty="0">
                <a:latin typeface="Consolas" charset="0"/>
              </a:rPr>
              <a:t>(</a:t>
            </a:r>
            <a:r>
              <a:rPr lang="en-US" altLang="x-none" sz="2000" b="1" dirty="0" err="1">
                <a:solidFill>
                  <a:srgbClr val="7030A0"/>
                </a:solidFill>
                <a:latin typeface="Consolas" charset="0"/>
              </a:rPr>
              <a:t>int</a:t>
            </a:r>
            <a:r>
              <a:rPr lang="en-US" altLang="x-none" sz="2000" dirty="0">
                <a:solidFill>
                  <a:srgbClr val="7030A0"/>
                </a:solidFill>
                <a:latin typeface="Consolas" charset="0"/>
              </a:rPr>
              <a:t> </a:t>
            </a:r>
            <a:r>
              <a:rPr lang="en-US" altLang="x-none" sz="2000" dirty="0" err="1">
                <a:latin typeface="Consolas" charset="0"/>
              </a:rPr>
              <a:t>i</a:t>
            </a:r>
            <a:r>
              <a:rPr lang="en-US" altLang="x-none" sz="2000" dirty="0">
                <a:latin typeface="Consolas" charset="0"/>
              </a:rPr>
              <a:t> = 0; </a:t>
            </a:r>
            <a:r>
              <a:rPr lang="en-US" altLang="x-none" sz="2000" dirty="0" err="1">
                <a:latin typeface="Consolas" charset="0"/>
              </a:rPr>
              <a:t>i</a:t>
            </a:r>
            <a:r>
              <a:rPr lang="en-US" altLang="x-none" sz="2000" dirty="0">
                <a:latin typeface="Consolas" charset="0"/>
              </a:rPr>
              <a:t> &lt; times; </a:t>
            </a:r>
            <a:r>
              <a:rPr lang="en-US" altLang="x-none" sz="2000" dirty="0" err="1">
                <a:latin typeface="Consolas" charset="0"/>
              </a:rPr>
              <a:t>i</a:t>
            </a:r>
            <a:r>
              <a:rPr lang="en-US" altLang="x-none" sz="2000" dirty="0">
                <a:latin typeface="Consolas" charset="0"/>
              </a:rPr>
              <a:t>++)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    </a:t>
            </a:r>
            <a:r>
              <a:rPr lang="en-US" altLang="x-none" sz="2000" dirty="0" err="1">
                <a:latin typeface="Consolas" charset="0"/>
              </a:rPr>
              <a:t>println</a:t>
            </a:r>
            <a:r>
              <a:rPr lang="en-US" altLang="x-none" sz="2000" dirty="0">
                <a:latin typeface="Consolas" charset="0"/>
              </a:rPr>
              <a:t>(</a:t>
            </a:r>
            <a:r>
              <a:rPr lang="en-US" altLang="x-none" sz="2000" dirty="0">
                <a:solidFill>
                  <a:srgbClr val="0432FF"/>
                </a:solidFill>
                <a:latin typeface="Consolas" charset="0"/>
              </a:rPr>
              <a:t>"hello!"</a:t>
            </a:r>
            <a:r>
              <a:rPr lang="en-US" altLang="x-none" sz="2000" dirty="0">
                <a:latin typeface="Consolas" charset="0"/>
              </a:rPr>
              <a:t>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}</a:t>
            </a:r>
          </a:p>
        </p:txBody>
      </p:sp>
      <p:graphicFrame>
        <p:nvGraphicFramePr>
          <p:cNvPr id="1242144" name="Group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075782"/>
              </p:ext>
            </p:extLst>
          </p:nvPr>
        </p:nvGraphicFramePr>
        <p:xfrm>
          <a:off x="152400" y="1860550"/>
          <a:ext cx="8839200" cy="1341120"/>
        </p:xfrm>
        <a:graphic>
          <a:graphicData uri="http://schemas.openxmlformats.org/drawingml/2006/table">
            <a:tbl>
              <a:tblPr/>
              <a:tblGrid>
                <a:gridCol w="617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Method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1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RandomGenerator.getInstance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().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nextInt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min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max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a random integer in the given range, inclusive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05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2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42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42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1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421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1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421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1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421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1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421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1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421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RandomGenerator</a:t>
            </a:r>
            <a:endParaRPr lang="en-US" dirty="0"/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457200" y="1371600"/>
            <a:ext cx="8229600" cy="427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dirty="0">
                <a:latin typeface="Times New Roman" charset="0"/>
              </a:rPr>
              <a:t>The </a:t>
            </a:r>
            <a:r>
              <a:rPr kumimoji="0" lang="en-US" altLang="en-US" sz="2200" b="1" dirty="0" err="1">
                <a:latin typeface="Courier New" charset="0"/>
              </a:rPr>
              <a:t>RandomGenerator</a:t>
            </a:r>
            <a:r>
              <a:rPr kumimoji="0" lang="en-US" altLang="en-US" sz="2400" dirty="0">
                <a:latin typeface="Times New Roman" charset="0"/>
              </a:rPr>
              <a:t> class defines the following methods:  </a:t>
            </a:r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495300" y="1930400"/>
            <a:ext cx="8153400" cy="661988"/>
            <a:chOff x="288" y="1103"/>
            <a:chExt cx="5136" cy="417"/>
          </a:xfrm>
        </p:grpSpPr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 sz="1600" b="1">
                <a:latin typeface="Courier New" charset="0"/>
              </a:endParaRPr>
            </a:p>
          </p:txBody>
        </p:sp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l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2000" b="1">
                  <a:latin typeface="Courier New" charset="0"/>
                </a:rPr>
                <a:t>int nextInt(int low, int high)</a:t>
              </a:r>
            </a:p>
          </p:txBody>
        </p:sp>
        <p:sp>
          <p:nvSpPr>
            <p:cNvPr id="7" name="Text Box 7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l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800">
                  <a:latin typeface="Times New Roman" charset="0"/>
                </a:rPr>
                <a:t>Returns a random </a:t>
              </a:r>
              <a:r>
                <a:rPr kumimoji="0" lang="en-US" altLang="en-US" sz="1600" b="1">
                  <a:latin typeface="Courier New" charset="0"/>
                </a:rPr>
                <a:t>int</a:t>
              </a:r>
              <a:r>
                <a:rPr kumimoji="0" lang="en-US" altLang="en-US" sz="1800">
                  <a:latin typeface="Times New Roman" charset="0"/>
                </a:rPr>
                <a:t> between </a:t>
              </a:r>
              <a:r>
                <a:rPr kumimoji="0" lang="en-US" altLang="en-US" sz="1600" b="1">
                  <a:latin typeface="Courier New" charset="0"/>
                </a:rPr>
                <a:t>low</a:t>
              </a:r>
              <a:r>
                <a:rPr kumimoji="0" lang="en-US" altLang="en-US" sz="1800">
                  <a:latin typeface="Times New Roman" charset="0"/>
                </a:rPr>
                <a:t> and </a:t>
              </a:r>
              <a:r>
                <a:rPr kumimoji="0" lang="en-US" altLang="en-US" sz="1600" b="1">
                  <a:latin typeface="Courier New" charset="0"/>
                </a:rPr>
                <a:t>high</a:t>
              </a:r>
              <a:r>
                <a:rPr kumimoji="0" lang="en-US" altLang="en-US" sz="1800" i="1">
                  <a:latin typeface="Times New Roman" charset="0"/>
                </a:rPr>
                <a:t>,</a:t>
              </a:r>
              <a:r>
                <a:rPr kumimoji="0" lang="en-US" altLang="en-US" sz="1800">
                  <a:latin typeface="Times New Roman" charset="0"/>
                </a:rPr>
                <a:t> inclusive.</a:t>
              </a:r>
            </a:p>
          </p:txBody>
        </p:sp>
      </p:grpSp>
      <p:grpSp>
        <p:nvGrpSpPr>
          <p:cNvPr id="8" name="Group 8"/>
          <p:cNvGrpSpPr>
            <a:grpSpLocks/>
          </p:cNvGrpSpPr>
          <p:nvPr/>
        </p:nvGrpSpPr>
        <p:grpSpPr bwMode="auto">
          <a:xfrm>
            <a:off x="495300" y="2578100"/>
            <a:ext cx="8153400" cy="674688"/>
            <a:chOff x="288" y="1511"/>
            <a:chExt cx="5136" cy="425"/>
          </a:xfrm>
        </p:grpSpPr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 sz="1600" b="1">
                <a:latin typeface="Courier New" charset="0"/>
              </a:endParaRPr>
            </a:p>
          </p:txBody>
        </p:sp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l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2000" b="1">
                  <a:latin typeface="Courier New" charset="0"/>
                </a:rPr>
                <a:t>int nextInt(int n)</a:t>
              </a:r>
            </a:p>
          </p:txBody>
        </p:sp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l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800">
                  <a:latin typeface="Times New Roman" charset="0"/>
                </a:rPr>
                <a:t>Returns a random </a:t>
              </a:r>
              <a:r>
                <a:rPr kumimoji="0" lang="en-US" altLang="en-US" sz="1600" b="1">
                  <a:latin typeface="Courier New" charset="0"/>
                </a:rPr>
                <a:t>int</a:t>
              </a:r>
              <a:r>
                <a:rPr kumimoji="0" lang="en-US" altLang="en-US" sz="1800">
                  <a:latin typeface="Times New Roman" charset="0"/>
                </a:rPr>
                <a:t> between 0 and </a:t>
              </a:r>
              <a:r>
                <a:rPr kumimoji="0" lang="en-US" altLang="en-US" sz="1600" b="1">
                  <a:latin typeface="Courier New" charset="0"/>
                </a:rPr>
                <a:t>n</a:t>
              </a:r>
              <a:r>
                <a:rPr kumimoji="0" lang="en-US" altLang="en-US" sz="1000">
                  <a:latin typeface="Times New Roman" charset="0"/>
                </a:rPr>
                <a:t> </a:t>
              </a:r>
              <a:r>
                <a:rPr kumimoji="0" lang="en-US" altLang="en-US" sz="1800">
                  <a:latin typeface="Courier New" charset="0"/>
                </a:rPr>
                <a:t>-</a:t>
              </a:r>
              <a:r>
                <a:rPr kumimoji="0" lang="en-US" altLang="en-US" sz="1000">
                  <a:latin typeface="Times New Roman" charset="0"/>
                </a:rPr>
                <a:t> </a:t>
              </a:r>
              <a:r>
                <a:rPr kumimoji="0" lang="en-US" altLang="en-US" sz="1800">
                  <a:latin typeface="Times New Roman" charset="0"/>
                </a:rPr>
                <a:t>1. </a:t>
              </a:r>
            </a:p>
          </p:txBody>
        </p:sp>
      </p:grpSp>
      <p:grpSp>
        <p:nvGrpSpPr>
          <p:cNvPr id="12" name="Group 12"/>
          <p:cNvGrpSpPr>
            <a:grpSpLocks/>
          </p:cNvGrpSpPr>
          <p:nvPr/>
        </p:nvGrpSpPr>
        <p:grpSpPr bwMode="auto">
          <a:xfrm>
            <a:off x="495300" y="3238500"/>
            <a:ext cx="8153400" cy="674688"/>
            <a:chOff x="288" y="1927"/>
            <a:chExt cx="5136" cy="425"/>
          </a:xfrm>
        </p:grpSpPr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 sz="1600" b="1">
                <a:latin typeface="Courier New" charset="0"/>
              </a:endParaRPr>
            </a:p>
          </p:txBody>
        </p:sp>
        <p:sp>
          <p:nvSpPr>
            <p:cNvPr id="14" name="Text Box 14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l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2000" b="1">
                  <a:latin typeface="Courier New" charset="0"/>
                </a:rPr>
                <a:t>double nextDouble(double low, double high)</a:t>
              </a:r>
            </a:p>
          </p:txBody>
        </p:sp>
        <p:sp>
          <p:nvSpPr>
            <p:cNvPr id="15" name="Text Box 15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l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800">
                  <a:latin typeface="Times New Roman" charset="0"/>
                </a:rPr>
                <a:t>Returns a random </a:t>
              </a:r>
              <a:r>
                <a:rPr kumimoji="0" lang="en-US" altLang="en-US" sz="1600" b="1">
                  <a:latin typeface="Courier New" charset="0"/>
                </a:rPr>
                <a:t>double</a:t>
              </a:r>
              <a:r>
                <a:rPr kumimoji="0" lang="en-US" altLang="en-US" sz="1800">
                  <a:latin typeface="Times New Roman" charset="0"/>
                </a:rPr>
                <a:t> </a:t>
              </a:r>
              <a:r>
                <a:rPr kumimoji="0" lang="en-US" altLang="en-US" sz="1800" i="1">
                  <a:latin typeface="Times New Roman" charset="0"/>
                </a:rPr>
                <a:t>d</a:t>
              </a:r>
              <a:r>
                <a:rPr kumimoji="0" lang="en-US" altLang="en-US" sz="1800">
                  <a:latin typeface="Times New Roman" charset="0"/>
                </a:rPr>
                <a:t> in the range </a:t>
              </a:r>
              <a:r>
                <a:rPr kumimoji="0" lang="en-US" altLang="en-US" sz="1600" b="1">
                  <a:latin typeface="Courier New" charset="0"/>
                </a:rPr>
                <a:t>low</a:t>
              </a:r>
              <a:r>
                <a:rPr kumimoji="0" lang="en-US" altLang="en-US" sz="1800">
                  <a:latin typeface="Times New Roman" charset="0"/>
                </a:rPr>
                <a:t> ≤ </a:t>
              </a:r>
              <a:r>
                <a:rPr kumimoji="0" lang="en-US" altLang="en-US" sz="1800" i="1">
                  <a:latin typeface="Times New Roman" charset="0"/>
                </a:rPr>
                <a:t>d</a:t>
              </a:r>
              <a:r>
                <a:rPr kumimoji="0" lang="en-US" altLang="en-US" sz="1800">
                  <a:latin typeface="Times New Roman" charset="0"/>
                </a:rPr>
                <a:t> &lt; </a:t>
              </a:r>
              <a:r>
                <a:rPr kumimoji="0" lang="en-US" altLang="en-US" sz="1600" b="1">
                  <a:latin typeface="Courier New" charset="0"/>
                </a:rPr>
                <a:t>high</a:t>
              </a:r>
              <a:r>
                <a:rPr kumimoji="0" lang="en-US" altLang="en-US" sz="1800">
                  <a:latin typeface="Times New Roman" charset="0"/>
                </a:rPr>
                <a:t>.</a:t>
              </a:r>
            </a:p>
          </p:txBody>
        </p:sp>
      </p:grpSp>
      <p:grpSp>
        <p:nvGrpSpPr>
          <p:cNvPr id="16" name="Group 16"/>
          <p:cNvGrpSpPr>
            <a:grpSpLocks/>
          </p:cNvGrpSpPr>
          <p:nvPr/>
        </p:nvGrpSpPr>
        <p:grpSpPr bwMode="auto">
          <a:xfrm>
            <a:off x="495300" y="3911600"/>
            <a:ext cx="8153400" cy="661988"/>
            <a:chOff x="288" y="1103"/>
            <a:chExt cx="5136" cy="417"/>
          </a:xfrm>
        </p:grpSpPr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 sz="1600" b="1">
                <a:latin typeface="Courier New" charset="0"/>
              </a:endParaRPr>
            </a:p>
          </p:txBody>
        </p:sp>
        <p:sp>
          <p:nvSpPr>
            <p:cNvPr id="18" name="Text Box 18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l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2000" b="1">
                  <a:latin typeface="Courier New" charset="0"/>
                </a:rPr>
                <a:t>double nextDouble()</a:t>
              </a:r>
            </a:p>
          </p:txBody>
        </p:sp>
        <p:sp>
          <p:nvSpPr>
            <p:cNvPr id="19" name="Text Box 19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l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800">
                  <a:latin typeface="Times New Roman" charset="0"/>
                </a:rPr>
                <a:t>Returns a random </a:t>
              </a:r>
              <a:r>
                <a:rPr kumimoji="0" lang="en-US" altLang="en-US" sz="1600" b="1">
                  <a:latin typeface="Courier New" charset="0"/>
                </a:rPr>
                <a:t>double</a:t>
              </a:r>
              <a:r>
                <a:rPr kumimoji="0" lang="en-US" altLang="en-US" sz="1800">
                  <a:latin typeface="Times New Roman" charset="0"/>
                </a:rPr>
                <a:t> </a:t>
              </a:r>
              <a:r>
                <a:rPr kumimoji="0" lang="en-US" altLang="en-US" sz="1800" i="1">
                  <a:latin typeface="Times New Roman" charset="0"/>
                </a:rPr>
                <a:t>d</a:t>
              </a:r>
              <a:r>
                <a:rPr kumimoji="0" lang="en-US" altLang="en-US" sz="1800">
                  <a:latin typeface="Times New Roman" charset="0"/>
                </a:rPr>
                <a:t> in the range 0 ≤ </a:t>
              </a:r>
              <a:r>
                <a:rPr kumimoji="0" lang="en-US" altLang="en-US" sz="1800" i="1">
                  <a:latin typeface="Times New Roman" charset="0"/>
                </a:rPr>
                <a:t>d</a:t>
              </a:r>
              <a:r>
                <a:rPr kumimoji="0" lang="en-US" altLang="en-US" sz="1800">
                  <a:latin typeface="Times New Roman" charset="0"/>
                </a:rPr>
                <a:t> &lt; 1.</a:t>
              </a:r>
            </a:p>
          </p:txBody>
        </p:sp>
      </p:grpSp>
      <p:grpSp>
        <p:nvGrpSpPr>
          <p:cNvPr id="20" name="Group 20"/>
          <p:cNvGrpSpPr>
            <a:grpSpLocks/>
          </p:cNvGrpSpPr>
          <p:nvPr/>
        </p:nvGrpSpPr>
        <p:grpSpPr bwMode="auto">
          <a:xfrm>
            <a:off x="495300" y="4559300"/>
            <a:ext cx="8153400" cy="674688"/>
            <a:chOff x="288" y="1511"/>
            <a:chExt cx="5136" cy="425"/>
          </a:xfrm>
        </p:grpSpPr>
        <p:sp>
          <p:nvSpPr>
            <p:cNvPr id="21" name="Rectangle 21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 sz="1600" b="1">
                <a:latin typeface="Courier New" charset="0"/>
              </a:endParaRPr>
            </a:p>
          </p:txBody>
        </p:sp>
        <p:sp>
          <p:nvSpPr>
            <p:cNvPr id="22" name="Text Box 22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l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2000" b="1">
                  <a:latin typeface="Courier New" charset="0"/>
                </a:rPr>
                <a:t>boolean nextBoolean()</a:t>
              </a:r>
            </a:p>
          </p:txBody>
        </p:sp>
        <p:sp>
          <p:nvSpPr>
            <p:cNvPr id="23" name="Text Box 23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l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800">
                  <a:latin typeface="Times New Roman" charset="0"/>
                </a:rPr>
                <a:t>Returns a random </a:t>
              </a:r>
              <a:r>
                <a:rPr kumimoji="0" lang="en-US" altLang="en-US" sz="1600" b="1">
                  <a:latin typeface="Courier New" charset="0"/>
                </a:rPr>
                <a:t>boolean</a:t>
              </a:r>
              <a:r>
                <a:rPr kumimoji="0" lang="en-US" altLang="en-US" sz="1800">
                  <a:latin typeface="Times New Roman" charset="0"/>
                </a:rPr>
                <a:t> value, which is </a:t>
              </a:r>
              <a:r>
                <a:rPr kumimoji="0" lang="en-US" altLang="en-US" sz="1600" b="1">
                  <a:latin typeface="Courier New" charset="0"/>
                </a:rPr>
                <a:t>true</a:t>
              </a:r>
              <a:r>
                <a:rPr kumimoji="0" lang="en-US" altLang="en-US" sz="1800">
                  <a:latin typeface="Times New Roman" charset="0"/>
                </a:rPr>
                <a:t> 50 percent of the time.</a:t>
              </a:r>
            </a:p>
          </p:txBody>
        </p:sp>
      </p:grpSp>
      <p:grpSp>
        <p:nvGrpSpPr>
          <p:cNvPr id="24" name="Group 24"/>
          <p:cNvGrpSpPr>
            <a:grpSpLocks/>
          </p:cNvGrpSpPr>
          <p:nvPr/>
        </p:nvGrpSpPr>
        <p:grpSpPr bwMode="auto">
          <a:xfrm>
            <a:off x="495300" y="5219700"/>
            <a:ext cx="8153400" cy="674688"/>
            <a:chOff x="288" y="1927"/>
            <a:chExt cx="5136" cy="425"/>
          </a:xfrm>
        </p:grpSpPr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 sz="1600" b="1">
                <a:latin typeface="Courier New" charset="0"/>
              </a:endParaRPr>
            </a:p>
          </p:txBody>
        </p:sp>
        <p:sp>
          <p:nvSpPr>
            <p:cNvPr id="26" name="Text Box 26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l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2000" b="1">
                  <a:latin typeface="Courier New" charset="0"/>
                </a:rPr>
                <a:t>boolean nextBoolean(double p)</a:t>
              </a:r>
            </a:p>
          </p:txBody>
        </p:sp>
        <p:sp>
          <p:nvSpPr>
            <p:cNvPr id="27" name="Text Box 27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l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800">
                  <a:latin typeface="Times New Roman" charset="0"/>
                </a:rPr>
                <a:t>Returns a random </a:t>
              </a:r>
              <a:r>
                <a:rPr kumimoji="0" lang="en-US" altLang="en-US" sz="1600" b="1">
                  <a:latin typeface="Courier New" charset="0"/>
                </a:rPr>
                <a:t>boolean</a:t>
              </a:r>
              <a:r>
                <a:rPr kumimoji="0" lang="en-US" altLang="en-US" sz="1800">
                  <a:latin typeface="Times New Roman" charset="0"/>
                </a:rPr>
                <a:t>, which is </a:t>
              </a:r>
              <a:r>
                <a:rPr kumimoji="0" lang="en-US" altLang="en-US" sz="1600" b="1">
                  <a:latin typeface="Courier New" charset="0"/>
                </a:rPr>
                <a:t>true</a:t>
              </a:r>
              <a:r>
                <a:rPr kumimoji="0" lang="en-US" altLang="en-US" sz="1800">
                  <a:latin typeface="Times New Roman" charset="0"/>
                </a:rPr>
                <a:t> with probability </a:t>
              </a:r>
              <a:r>
                <a:rPr kumimoji="0" lang="en-US" altLang="en-US" sz="1600" b="1">
                  <a:latin typeface="Courier New" charset="0"/>
                </a:rPr>
                <a:t>p</a:t>
              </a:r>
              <a:r>
                <a:rPr kumimoji="0" lang="en-US" altLang="en-US" sz="1800">
                  <a:latin typeface="Times New Roman" charset="0"/>
                </a:rPr>
                <a:t>, where 0 ≤ </a:t>
              </a:r>
              <a:r>
                <a:rPr kumimoji="0" lang="en-US" altLang="en-US" sz="1600" b="1">
                  <a:latin typeface="Courier New" charset="0"/>
                </a:rPr>
                <a:t>p</a:t>
              </a:r>
              <a:r>
                <a:rPr kumimoji="0" lang="en-US" altLang="en-US" sz="1800">
                  <a:latin typeface="Times New Roman" charset="0"/>
                </a:rPr>
                <a:t> ≤ 1.</a:t>
              </a:r>
            </a:p>
          </p:txBody>
        </p:sp>
      </p:grpSp>
      <p:grpSp>
        <p:nvGrpSpPr>
          <p:cNvPr id="28" name="Group 28"/>
          <p:cNvGrpSpPr>
            <a:grpSpLocks/>
          </p:cNvGrpSpPr>
          <p:nvPr/>
        </p:nvGrpSpPr>
        <p:grpSpPr bwMode="auto">
          <a:xfrm>
            <a:off x="495300" y="5878513"/>
            <a:ext cx="8153400" cy="674687"/>
            <a:chOff x="288" y="1927"/>
            <a:chExt cx="5136" cy="425"/>
          </a:xfrm>
        </p:grpSpPr>
        <p:sp>
          <p:nvSpPr>
            <p:cNvPr id="29" name="Rectangle 29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 sz="1600" b="1">
                <a:latin typeface="Courier New" charset="0"/>
              </a:endParaRPr>
            </a:p>
          </p:txBody>
        </p:sp>
        <p:sp>
          <p:nvSpPr>
            <p:cNvPr id="30" name="Text Box 30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l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2000" b="1">
                  <a:latin typeface="Courier New" charset="0"/>
                </a:rPr>
                <a:t>Color nextColor()</a:t>
              </a:r>
            </a:p>
          </p:txBody>
        </p:sp>
        <p:sp>
          <p:nvSpPr>
            <p:cNvPr id="31" name="Text Box 31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l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800">
                  <a:latin typeface="Times New Roman" charset="0"/>
                </a:rPr>
                <a:t>Returns a random color.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408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Plan For Today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Recap</a:t>
            </a:r>
          </a:p>
          <a:p>
            <a:pPr lvl="1"/>
            <a:r>
              <a:rPr lang="en-US" altLang="x-none" sz="3400" dirty="0">
                <a:solidFill>
                  <a:schemeClr val="bg1">
                    <a:lumMod val="75000"/>
                  </a:schemeClr>
                </a:solidFill>
              </a:rPr>
              <a:t>Parameters</a:t>
            </a:r>
          </a:p>
          <a:p>
            <a:pPr lvl="1"/>
            <a:r>
              <a:rPr lang="en-US" altLang="x-none" sz="3400" dirty="0">
                <a:solidFill>
                  <a:schemeClr val="bg1">
                    <a:lumMod val="75000"/>
                  </a:schemeClr>
                </a:solidFill>
              </a:rPr>
              <a:t>Return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Random Numbers</a:t>
            </a:r>
          </a:p>
          <a:p>
            <a:r>
              <a:rPr lang="en-US" altLang="x-none" sz="3600" dirty="0"/>
              <a:t>Text Processing</a:t>
            </a:r>
          </a:p>
          <a:p>
            <a:pPr lvl="1"/>
            <a:r>
              <a:rPr lang="en-US" altLang="x-none" sz="3400" dirty="0">
                <a:solidFill>
                  <a:schemeClr val="bg1">
                    <a:lumMod val="75000"/>
                  </a:schemeClr>
                </a:solidFill>
              </a:rPr>
              <a:t>Characters</a:t>
            </a:r>
          </a:p>
          <a:p>
            <a:pPr lvl="1"/>
            <a:r>
              <a:rPr lang="en-US" altLang="x-none" sz="3400" dirty="0">
                <a:solidFill>
                  <a:schemeClr val="bg1">
                    <a:lumMod val="75000"/>
                  </a:schemeClr>
                </a:solidFill>
              </a:rPr>
              <a:t>Strings</a:t>
            </a:r>
          </a:p>
        </p:txBody>
      </p:sp>
    </p:spTree>
    <p:extLst>
      <p:ext uri="{BB962C8B-B14F-4D97-AF65-F5344CB8AC3E}">
        <p14:creationId xmlns:p14="http://schemas.microsoft.com/office/powerpoint/2010/main" val="12820118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Processing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872" y="1295400"/>
            <a:ext cx="1828800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4605405"/>
            <a:ext cx="1828800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24205"/>
            <a:ext cx="1828800" cy="1828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672" y="4715010"/>
            <a:ext cx="1819782" cy="13335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F5AB78-EF8D-E643-837D-D3D6FCE45A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2827" y="2733810"/>
            <a:ext cx="3013973" cy="160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5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3500"/>
            <a:ext cx="9144000" cy="41667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" y="5105400"/>
            <a:ext cx="82296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After learning text processing, we will be able to write our own encryption program!</a:t>
            </a:r>
          </a:p>
        </p:txBody>
      </p:sp>
    </p:spTree>
    <p:extLst>
      <p:ext uri="{BB962C8B-B14F-4D97-AF65-F5344CB8AC3E}">
        <p14:creationId xmlns:p14="http://schemas.microsoft.com/office/powerpoint/2010/main" val="5800576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Plan For Today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Recap</a:t>
            </a:r>
          </a:p>
          <a:p>
            <a:pPr lvl="1"/>
            <a:r>
              <a:rPr lang="en-US" altLang="x-none" sz="3400" dirty="0">
                <a:solidFill>
                  <a:schemeClr val="bg1">
                    <a:lumMod val="75000"/>
                  </a:schemeClr>
                </a:solidFill>
              </a:rPr>
              <a:t>Parameters</a:t>
            </a:r>
          </a:p>
          <a:p>
            <a:pPr lvl="1"/>
            <a:r>
              <a:rPr lang="en-US" altLang="x-none" sz="3400" dirty="0">
                <a:solidFill>
                  <a:schemeClr val="bg1">
                    <a:lumMod val="75000"/>
                  </a:schemeClr>
                </a:solidFill>
              </a:rPr>
              <a:t>Return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Random Numbers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Text Processing</a:t>
            </a:r>
          </a:p>
          <a:p>
            <a:pPr lvl="1"/>
            <a:r>
              <a:rPr lang="en-US" altLang="x-none" sz="3400" dirty="0"/>
              <a:t>Characters</a:t>
            </a:r>
          </a:p>
          <a:p>
            <a:pPr lvl="1"/>
            <a:r>
              <a:rPr lang="en-US" altLang="x-none" sz="3400" dirty="0">
                <a:solidFill>
                  <a:schemeClr val="bg1">
                    <a:lumMod val="75000"/>
                  </a:schemeClr>
                </a:solidFill>
              </a:rPr>
              <a:t>Strings</a:t>
            </a:r>
          </a:p>
        </p:txBody>
      </p:sp>
    </p:spTree>
    <p:extLst>
      <p:ext uri="{BB962C8B-B14F-4D97-AF65-F5344CB8AC3E}">
        <p14:creationId xmlns:p14="http://schemas.microsoft.com/office/powerpoint/2010/main" val="20153887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A 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sz="3200" dirty="0"/>
              <a:t> is a variable type that represents a single character or “glyph”.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letterA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'A'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plus = 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'+'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zero = 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'0'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space = 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 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newLine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'\n'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tab = 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'\t'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singleQuote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'\''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backSlash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'\\'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36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Under the hood, Java represents each 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sz="3200" dirty="0"/>
              <a:t> as an </a:t>
            </a:r>
            <a:r>
              <a:rPr lang="en-US" sz="3200" i="1" dirty="0"/>
              <a:t>integer</a:t>
            </a:r>
            <a:r>
              <a:rPr lang="en-US" sz="3200" dirty="0"/>
              <a:t> (its “ASCII value”). 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Uppercase letters are sequentially numbered</a:t>
            </a:r>
          </a:p>
          <a:p>
            <a:r>
              <a:rPr lang="en-US" sz="3200" dirty="0"/>
              <a:t>Lowercase letters are sequentially numbered</a:t>
            </a:r>
          </a:p>
          <a:p>
            <a:r>
              <a:rPr lang="en-US" sz="3200" dirty="0"/>
              <a:t>Digits are sequentially numbered</a:t>
            </a:r>
          </a:p>
          <a:p>
            <a:pPr marL="0" indent="0">
              <a:buNone/>
            </a:pPr>
            <a:endParaRPr lang="en-US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uppercaseA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'A'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		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Actually 65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lowercaseA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'a'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		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Actually 97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zeroDigit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'0'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		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Actually 48</a:t>
            </a:r>
          </a:p>
        </p:txBody>
      </p:sp>
    </p:spTree>
    <p:extLst>
      <p:ext uri="{BB962C8B-B14F-4D97-AF65-F5344CB8AC3E}">
        <p14:creationId xmlns:p14="http://schemas.microsoft.com/office/powerpoint/2010/main" val="12323452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 Math!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We can take advantage of Java representing each 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sz="3200" dirty="0"/>
              <a:t> as an </a:t>
            </a:r>
            <a:r>
              <a:rPr lang="en-US" sz="3200" i="1" dirty="0"/>
              <a:t>integer</a:t>
            </a:r>
            <a:r>
              <a:rPr lang="en-US" sz="3200" dirty="0"/>
              <a:t> (its “ASCII value”):</a:t>
            </a:r>
          </a:p>
          <a:p>
            <a:pPr marL="0" indent="0">
              <a:buNone/>
            </a:pPr>
            <a:endParaRPr lang="en-US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areEqual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'A'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== 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'A'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		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true</a:t>
            </a:r>
          </a:p>
          <a:p>
            <a:pPr marL="0" indent="0">
              <a:buNone/>
            </a:pPr>
            <a:r>
              <a:rPr lang="en-US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earlierLetter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'f'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&lt; 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'c'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	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false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uppercaseB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'A'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+ 1;</a:t>
            </a:r>
          </a:p>
          <a:p>
            <a:pPr marL="0" indent="0">
              <a:buNone/>
            </a:pPr>
            <a:r>
              <a:rPr lang="en-US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diff = 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'c' - 'a'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			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2</a:t>
            </a:r>
          </a:p>
          <a:p>
            <a:pPr marL="0" indent="0">
              <a:buNone/>
            </a:pPr>
            <a:r>
              <a:rPr lang="en-US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numLettersInAlphabet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'z'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'a'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+ 1;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or</a:t>
            </a:r>
          </a:p>
          <a:p>
            <a:pPr marL="0" indent="0">
              <a:buNone/>
            </a:pPr>
            <a:r>
              <a:rPr lang="en-US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numLettersInAlphabet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'Z'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'A'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+ 1;</a:t>
            </a:r>
          </a:p>
        </p:txBody>
      </p:sp>
    </p:spTree>
    <p:extLst>
      <p:ext uri="{BB962C8B-B14F-4D97-AF65-F5344CB8AC3E}">
        <p14:creationId xmlns:p14="http://schemas.microsoft.com/office/powerpoint/2010/main" val="182460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5600" dirty="0"/>
              <a:t>Return values let you give back some information when a method is finished.</a:t>
            </a:r>
          </a:p>
        </p:txBody>
      </p:sp>
    </p:spTree>
    <p:extLst>
      <p:ext uri="{BB962C8B-B14F-4D97-AF65-F5344CB8AC3E}">
        <p14:creationId xmlns:p14="http://schemas.microsoft.com/office/powerpoint/2010/main" val="14551367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 Math!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We can take advantage of Java representing each 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sz="3200" dirty="0"/>
              <a:t> as an </a:t>
            </a:r>
            <a:r>
              <a:rPr lang="en-US" sz="3200" i="1" dirty="0"/>
              <a:t>integer</a:t>
            </a:r>
            <a:r>
              <a:rPr lang="en-US" sz="3200" dirty="0"/>
              <a:t> (its “ASCII value”):</a:t>
            </a:r>
          </a:p>
          <a:p>
            <a:pPr marL="0" indent="0">
              <a:buNone/>
            </a:pPr>
            <a:endParaRPr lang="en-US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prints out every character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'a'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&lt;= 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'z'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06926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 Math!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Not every integer maps to a character.  So when you have an expression with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200" dirty="0" err="1"/>
              <a:t>s</a:t>
            </a:r>
            <a:r>
              <a:rPr lang="en-US" sz="3200" dirty="0"/>
              <a:t> and 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sz="3200" dirty="0"/>
              <a:t>s, Java picks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200" dirty="0"/>
              <a:t> as the </a:t>
            </a:r>
            <a:r>
              <a:rPr lang="en-US" sz="3200" i="1" dirty="0"/>
              <a:t>most expressive type</a:t>
            </a:r>
            <a:r>
              <a:rPr lang="en-US" sz="3200" dirty="0"/>
              <a:t>.</a:t>
            </a:r>
          </a:p>
          <a:p>
            <a:pPr marL="0" indent="0">
              <a:buNone/>
            </a:pP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'A'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+ 1			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evaluates to 66 (</a:t>
            </a:r>
            <a:r>
              <a:rPr lang="en-US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'c'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+ (2*5) </a:t>
            </a:r>
            <a:r>
              <a:rPr lang="mr-IN" b="1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1 	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evaluates to 108</a:t>
            </a:r>
          </a:p>
          <a:p>
            <a:pPr marL="0" indent="0">
              <a:buNone/>
            </a:pPr>
            <a:endParaRPr lang="en-US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3100" dirty="0"/>
              <a:t>We can make it a char by putting it in a char variable.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uppercaseB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'A'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+ 1	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or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uppercaseB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= 66;</a:t>
            </a:r>
          </a:p>
          <a:p>
            <a:pPr marL="0" indent="0">
              <a:buNone/>
            </a:pPr>
            <a:endParaRPr lang="en-US" sz="3100" dirty="0"/>
          </a:p>
          <a:p>
            <a:pPr marL="0" indent="0">
              <a:buNone/>
            </a:pPr>
            <a:endParaRPr lang="en-US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52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Note: Type-casting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If we want to force Java to treat an expression as a particular type, we can also </a:t>
            </a:r>
            <a:r>
              <a:rPr lang="en-US" sz="3200" i="1" dirty="0"/>
              <a:t>cast it</a:t>
            </a:r>
            <a:r>
              <a:rPr lang="en-US" sz="3200" dirty="0"/>
              <a:t> to that type.</a:t>
            </a:r>
          </a:p>
          <a:p>
            <a:pPr marL="0" indent="0">
              <a:buNone/>
            </a:pP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'A'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+ 1		    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evaluates to 66 (</a:t>
            </a:r>
            <a:r>
              <a:rPr lang="en-US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)(</a:t>
            </a:r>
            <a:r>
              <a:rPr lang="en-US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'A'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+ 1)	    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evaluates to 'B' (char)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'A'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+ 1	    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evaluates to 66 (</a:t>
            </a:r>
            <a:r>
              <a:rPr lang="en-US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1 / 2			    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evaluates to 0 (</a:t>
            </a:r>
            <a:r>
              <a:rPr lang="en-US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)1 / 2	    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evaluates to 0.5 (double)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1 / (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)2	    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evaluates to 0.5 (double)</a:t>
            </a:r>
          </a:p>
        </p:txBody>
      </p:sp>
    </p:spTree>
    <p:extLst>
      <p:ext uri="{BB962C8B-B14F-4D97-AF65-F5344CB8AC3E}">
        <p14:creationId xmlns:p14="http://schemas.microsoft.com/office/powerpoint/2010/main" val="29406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9916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There are some helpful built-in Java methods to manipulate 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sz="3200" dirty="0"/>
              <a:t>s.</a:t>
            </a:r>
          </a:p>
          <a:p>
            <a:pPr marL="0" indent="0">
              <a:buNone/>
            </a:pPr>
            <a:endParaRPr lang="en-US" sz="21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lowercaseA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2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'a'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uppercaseA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Character.toUpperCase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lowercaseA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endParaRPr lang="en-US" sz="2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2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plus = </a:t>
            </a:r>
            <a:r>
              <a:rPr lang="en-US" sz="22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'+'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Character.isLetter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(plus)) {</a:t>
            </a:r>
          </a:p>
          <a:p>
            <a:pPr marL="0" indent="0">
              <a:buNone/>
            </a:pP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	... </a:t>
            </a:r>
            <a:r>
              <a:rPr lang="en-US" sz="22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Does not execute: + is not a letter</a:t>
            </a:r>
            <a:endParaRPr lang="en-US" sz="2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58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Methods</a:t>
            </a:r>
          </a:p>
        </p:txBody>
      </p:sp>
      <p:graphicFrame>
        <p:nvGraphicFramePr>
          <p:cNvPr id="6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396842"/>
              </p:ext>
            </p:extLst>
          </p:nvPr>
        </p:nvGraphicFramePr>
        <p:xfrm>
          <a:off x="76200" y="1371600"/>
          <a:ext cx="8953500" cy="3921444"/>
        </p:xfrm>
        <a:graphic>
          <a:graphicData uri="http://schemas.openxmlformats.org/drawingml/2006/table">
            <a:tbl>
              <a:tblPr/>
              <a:tblGrid>
                <a:gridCol w="358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Method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Character.isDigit(</a:t>
                      </a:r>
                      <a:r>
                        <a:rPr kumimoji="0" lang="en-US" altLang="x-none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true if </a:t>
                      </a: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is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'0'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through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'9'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Character.isLetter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true if </a:t>
                      </a: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is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'a'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through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'z'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or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'A'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through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'Z'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1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Character.isLetterOrDigit</a:t>
                      </a: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16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ch</a:t>
                      </a: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true if </a:t>
                      </a: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is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'a'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through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'z'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,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'A'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through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'Z' or '0'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through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'9'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Character.isLowerCase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true if </a:t>
                      </a: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is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'a'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through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'z'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Character.isUpperCase(</a:t>
                      </a:r>
                      <a:r>
                        <a:rPr kumimoji="0" lang="en-US" altLang="x-none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true if </a:t>
                      </a: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is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'A'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through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'Z'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9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Character.toLowerCase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returns lowercase equivalent of a letter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Character.toUpperCase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returns uppercase equivalent of a letter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Character.isWhitespace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true if </a:t>
                      </a:r>
                      <a:r>
                        <a:rPr kumimoji="0" lang="en-US" altLang="x-none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is a space, tab, new line, etc.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639890" y="5410200"/>
            <a:ext cx="582611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Remember: </a:t>
            </a:r>
            <a:r>
              <a:rPr lang="en-US" sz="2600" dirty="0" err="1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toLowerCase</a:t>
            </a:r>
            <a:r>
              <a:rPr lang="en-US" sz="26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 and </a:t>
            </a:r>
            <a:r>
              <a:rPr lang="en-US" sz="2600" dirty="0" err="1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toUpperCase</a:t>
            </a:r>
            <a:r>
              <a:rPr lang="en-US" sz="26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 </a:t>
            </a:r>
            <a:r>
              <a:rPr lang="en-US" sz="2600" b="1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return</a:t>
            </a:r>
            <a:r>
              <a:rPr lang="en-US" sz="26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 the new char; they cannot modify an existing char!</a:t>
            </a:r>
          </a:p>
        </p:txBody>
      </p:sp>
    </p:spTree>
    <p:extLst>
      <p:ext uri="{BB962C8B-B14F-4D97-AF65-F5344CB8AC3E}">
        <p14:creationId xmlns:p14="http://schemas.microsoft.com/office/powerpoint/2010/main" val="5678088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Remember to always save the return value of Character methods!</a:t>
            </a:r>
          </a:p>
          <a:p>
            <a:pPr marL="0" indent="0">
              <a:buNone/>
            </a:pPr>
            <a:endParaRPr lang="en-US" sz="21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lowercaseA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2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'a'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Character.toUpperCase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lowercaseA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); </a:t>
            </a:r>
            <a:r>
              <a:rPr lang="en-US" sz="22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Does nothing!</a:t>
            </a:r>
          </a:p>
          <a:p>
            <a:pPr marL="0" indent="0">
              <a:buNone/>
            </a:pP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lowercaseA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);			  </a:t>
            </a:r>
            <a:r>
              <a:rPr lang="en-US" sz="22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prints ’a’!</a:t>
            </a:r>
          </a:p>
          <a:p>
            <a:pPr marL="0" indent="0">
              <a:buNone/>
            </a:pPr>
            <a:endParaRPr lang="en-US" sz="2200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uppercaseA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= 	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Character.toUpperCase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lowercaseA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); </a:t>
            </a:r>
            <a:r>
              <a:rPr lang="en-US" sz="22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OK</a:t>
            </a:r>
          </a:p>
          <a:p>
            <a:pPr marL="0" indent="0">
              <a:buNone/>
            </a:pP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uppercaseA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);			  </a:t>
            </a:r>
            <a:r>
              <a:rPr lang="en-US" sz="22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prints ’A’!</a:t>
            </a:r>
          </a:p>
          <a:p>
            <a:pPr marL="0" indent="0">
              <a:buNone/>
            </a:pPr>
            <a:endParaRPr lang="en-US" sz="2200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5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Plan For Today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Recap</a:t>
            </a:r>
          </a:p>
          <a:p>
            <a:pPr lvl="1"/>
            <a:r>
              <a:rPr lang="en-US" altLang="x-none" sz="3400" dirty="0">
                <a:solidFill>
                  <a:schemeClr val="bg1">
                    <a:lumMod val="75000"/>
                  </a:schemeClr>
                </a:solidFill>
              </a:rPr>
              <a:t>Parameters</a:t>
            </a:r>
          </a:p>
          <a:p>
            <a:pPr lvl="1"/>
            <a:r>
              <a:rPr lang="en-US" altLang="x-none" sz="3400" dirty="0">
                <a:solidFill>
                  <a:schemeClr val="bg1">
                    <a:lumMod val="75000"/>
                  </a:schemeClr>
                </a:solidFill>
              </a:rPr>
              <a:t>Return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Random Numbers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Text Processing</a:t>
            </a:r>
          </a:p>
          <a:p>
            <a:pPr lvl="1"/>
            <a:r>
              <a:rPr lang="en-US" altLang="x-none" sz="3400" dirty="0">
                <a:solidFill>
                  <a:schemeClr val="bg1">
                    <a:lumMod val="75000"/>
                  </a:schemeClr>
                </a:solidFill>
              </a:rPr>
              <a:t>Characters</a:t>
            </a:r>
          </a:p>
          <a:p>
            <a:pPr lvl="1"/>
            <a:r>
              <a:rPr lang="en-US" altLang="x-none" sz="3400" dirty="0"/>
              <a:t>Strings</a:t>
            </a:r>
          </a:p>
        </p:txBody>
      </p:sp>
    </p:spTree>
    <p:extLst>
      <p:ext uri="{BB962C8B-B14F-4D97-AF65-F5344CB8AC3E}">
        <p14:creationId xmlns:p14="http://schemas.microsoft.com/office/powerpoint/2010/main" val="44540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Strings</a:t>
            </a:r>
          </a:p>
        </p:txBody>
      </p:sp>
      <p:sp>
        <p:nvSpPr>
          <p:cNvPr id="1266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x-none" sz="3000" dirty="0"/>
              <a:t>A </a:t>
            </a:r>
            <a:r>
              <a:rPr lang="en-US" altLang="x-none" sz="3000" b="1" dirty="0"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en-US" altLang="x-none" sz="3000" dirty="0"/>
              <a:t> is a variable type representing a sequence of characters.</a:t>
            </a:r>
          </a:p>
          <a:p>
            <a:pPr marL="0" indent="0">
              <a:buNone/>
            </a:pPr>
            <a:endParaRPr lang="en-US" altLang="x-none" sz="3000" dirty="0"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 dirty="0">
                <a:latin typeface="Consolas" charset="0"/>
              </a:rPr>
              <a:t>	String text = "Hi parents!";</a:t>
            </a: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/>
            <a:r>
              <a:rPr lang="en-US" altLang="x-none" dirty="0"/>
              <a:t>Each character is assigned an </a:t>
            </a:r>
            <a:r>
              <a:rPr lang="en-US" altLang="x-none" i="1" dirty="0"/>
              <a:t>index</a:t>
            </a:r>
            <a:r>
              <a:rPr lang="en-US" altLang="x-none" dirty="0"/>
              <a:t>, going from 0 to length-1</a:t>
            </a:r>
          </a:p>
          <a:p>
            <a:pPr lvl="1"/>
            <a:r>
              <a:rPr lang="en-US" altLang="x-none" dirty="0"/>
              <a:t>There is a </a:t>
            </a:r>
            <a:r>
              <a:rPr lang="en-US" altLang="x-none" b="1" dirty="0"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x-none" dirty="0"/>
              <a:t> at each index</a:t>
            </a:r>
          </a:p>
          <a:p>
            <a:pPr>
              <a:buFontTx/>
              <a:buNone/>
            </a:pPr>
            <a:endParaRPr lang="en-US" altLang="x-none" dirty="0"/>
          </a:p>
        </p:txBody>
      </p:sp>
      <p:graphicFrame>
        <p:nvGraphicFramePr>
          <p:cNvPr id="1266751" name="Group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317798"/>
              </p:ext>
            </p:extLst>
          </p:nvPr>
        </p:nvGraphicFramePr>
        <p:xfrm>
          <a:off x="152400" y="3352800"/>
          <a:ext cx="8534403" cy="830263"/>
        </p:xfrm>
        <a:graphic>
          <a:graphicData uri="http://schemas.openxmlformats.org/drawingml/2006/table">
            <a:tbl>
              <a:tblPr/>
              <a:tblGrid>
                <a:gridCol w="13898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06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06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9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90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90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06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909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909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909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4909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4909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character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'i'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 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'p'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'a'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'n'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't'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's'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'!'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06863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altLang="x-none" dirty="0" err="1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x-none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"Hello, world!"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>
              <a:buFontTx/>
              <a:buNone/>
            </a:pP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String empty = </a:t>
            </a:r>
            <a:r>
              <a:rPr lang="en-US" altLang="x-none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""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>
              <a:buFontTx/>
              <a:buNone/>
            </a:pPr>
            <a:r>
              <a:rPr lang="en-US" altLang="x-none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x-none" dirty="0" err="1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>
              <a:buFontTx/>
              <a:buNone/>
            </a:pPr>
            <a:endParaRPr lang="en-US" altLang="x-none" dirty="0">
              <a:latin typeface="Courier" charset="0"/>
              <a:ea typeface="Courier" charset="0"/>
              <a:cs typeface="Courier" charset="0"/>
            </a:endParaRPr>
          </a:p>
          <a:p>
            <a:pPr>
              <a:buFontTx/>
              <a:buNone/>
            </a:pPr>
            <a:r>
              <a:rPr lang="en-US" altLang="x-none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Read in text from the user</a:t>
            </a:r>
          </a:p>
          <a:p>
            <a:pPr>
              <a:buFontTx/>
              <a:buNone/>
            </a:pP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String name = </a:t>
            </a:r>
            <a:r>
              <a:rPr lang="en-US" altLang="x-none" dirty="0" err="1">
                <a:latin typeface="Courier" charset="0"/>
                <a:ea typeface="Courier" charset="0"/>
                <a:cs typeface="Courier" charset="0"/>
              </a:rPr>
              <a:t>readLine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x-none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"What is your name? "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>
              <a:buFontTx/>
              <a:buNone/>
            </a:pPr>
            <a:endParaRPr lang="en-US" altLang="x-none" dirty="0">
              <a:latin typeface="Courier" charset="0"/>
              <a:ea typeface="Courier" charset="0"/>
              <a:cs typeface="Courier" charset="0"/>
            </a:endParaRPr>
          </a:p>
          <a:p>
            <a:pPr>
              <a:buFontTx/>
              <a:buNone/>
            </a:pPr>
            <a:r>
              <a:rPr lang="en-US" altLang="x-none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String concatenation (using “+”)</a:t>
            </a:r>
          </a:p>
          <a:p>
            <a:pPr>
              <a:buFontTx/>
              <a:buNone/>
            </a:pP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String message = 2 + </a:t>
            </a:r>
            <a:r>
              <a:rPr lang="en-US" altLang="x-none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 cool "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 + 2 + </a:t>
            </a:r>
            <a:r>
              <a:rPr lang="en-US" altLang="x-none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 handle"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>
              <a:buFontTx/>
              <a:buNone/>
            </a:pPr>
            <a:r>
              <a:rPr lang="en-US" altLang="x-none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altLang="x-none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x = 2;</a:t>
            </a:r>
          </a:p>
          <a:p>
            <a:pPr>
              <a:buFontTx/>
              <a:buNone/>
            </a:pPr>
            <a:r>
              <a:rPr lang="en-US" altLang="x-none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x-none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"x has the value "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 + x);</a:t>
            </a:r>
          </a:p>
          <a:p>
            <a:pPr>
              <a:buFontTx/>
              <a:buNone/>
            </a:pPr>
            <a:endParaRPr lang="en-US" altLang="x-none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Strings</a:t>
            </a:r>
          </a:p>
        </p:txBody>
      </p:sp>
    </p:spTree>
    <p:extLst>
      <p:ext uri="{BB962C8B-B14F-4D97-AF65-F5344CB8AC3E}">
        <p14:creationId xmlns:p14="http://schemas.microsoft.com/office/powerpoint/2010/main" val="13842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66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66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66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66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66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6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666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altLang="x-none" dirty="0" err="1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x-none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"Hello, world!"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>
              <a:buFontTx/>
              <a:buNone/>
            </a:pPr>
            <a:endParaRPr lang="en-US" altLang="x-none" dirty="0">
              <a:latin typeface="Courier" charset="0"/>
              <a:ea typeface="Courier" charset="0"/>
              <a:cs typeface="Courier" charset="0"/>
            </a:endParaRPr>
          </a:p>
          <a:p>
            <a:pPr>
              <a:buFontTx/>
              <a:buNone/>
            </a:pPr>
            <a:r>
              <a:rPr lang="en-US" altLang="x-none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Length</a:t>
            </a:r>
          </a:p>
          <a:p>
            <a:pPr>
              <a:buFontTx/>
              <a:buNone/>
            </a:pPr>
            <a:r>
              <a:rPr lang="en-US" altLang="x-none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altLang="x-none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x-none" dirty="0" err="1">
                <a:latin typeface="Courier" charset="0"/>
                <a:ea typeface="Courier" charset="0"/>
                <a:cs typeface="Courier" charset="0"/>
              </a:rPr>
              <a:t>strLength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x-none" dirty="0" err="1">
                <a:latin typeface="Courier" charset="0"/>
                <a:ea typeface="Courier" charset="0"/>
                <a:cs typeface="Courier" charset="0"/>
              </a:rPr>
              <a:t>str.length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();		</a:t>
            </a:r>
            <a:r>
              <a:rPr lang="en-US" altLang="x-none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13</a:t>
            </a:r>
          </a:p>
          <a:p>
            <a:pPr>
              <a:buFontTx/>
              <a:buNone/>
            </a:pPr>
            <a:endParaRPr lang="en-US" altLang="x-none" dirty="0">
              <a:latin typeface="Courier" charset="0"/>
              <a:ea typeface="Courier" charset="0"/>
              <a:cs typeface="Courier" charset="0"/>
            </a:endParaRPr>
          </a:p>
          <a:p>
            <a:pPr>
              <a:buNone/>
            </a:pPr>
            <a:r>
              <a:rPr lang="en-US" altLang="x-none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Access individual characters</a:t>
            </a:r>
          </a:p>
          <a:p>
            <a:pPr>
              <a:buFontTx/>
              <a:buNone/>
            </a:pPr>
            <a:r>
              <a:rPr lang="en-US" altLang="x-none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x-none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x-none" dirty="0" err="1">
                <a:latin typeface="Courier" charset="0"/>
                <a:ea typeface="Courier" charset="0"/>
                <a:cs typeface="Courier" charset="0"/>
              </a:rPr>
              <a:t>firstLetter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x-none" dirty="0" err="1">
                <a:latin typeface="Courier" charset="0"/>
                <a:ea typeface="Courier" charset="0"/>
                <a:cs typeface="Courier" charset="0"/>
              </a:rPr>
              <a:t>str.charAt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(0);</a:t>
            </a:r>
          </a:p>
          <a:p>
            <a:pPr>
              <a:buFontTx/>
              <a:buNone/>
            </a:pPr>
            <a:r>
              <a:rPr lang="en-US" altLang="x-none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x-none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x-none" dirty="0" err="1">
                <a:latin typeface="Courier" charset="0"/>
                <a:ea typeface="Courier" charset="0"/>
                <a:cs typeface="Courier" charset="0"/>
              </a:rPr>
              <a:t>lastLetter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x-none" dirty="0" err="1">
                <a:latin typeface="Courier" charset="0"/>
                <a:ea typeface="Courier" charset="0"/>
                <a:cs typeface="Courier" charset="0"/>
              </a:rPr>
              <a:t>str.charAt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x-none" dirty="0" err="1">
                <a:latin typeface="Courier" charset="0"/>
                <a:ea typeface="Courier" charset="0"/>
                <a:cs typeface="Courier" charset="0"/>
              </a:rPr>
              <a:t>strLength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altLang="x-none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 1);</a:t>
            </a:r>
          </a:p>
          <a:p>
            <a:pPr>
              <a:buFontTx/>
              <a:buNone/>
            </a:pPr>
            <a:r>
              <a:rPr lang="en-US" altLang="x-none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x-none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x-none" dirty="0" err="1">
                <a:latin typeface="Courier" charset="0"/>
                <a:ea typeface="Courier" charset="0"/>
                <a:cs typeface="Courier" charset="0"/>
              </a:rPr>
              <a:t>badTimes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x-none" dirty="0" err="1">
                <a:latin typeface="Courier" charset="0"/>
                <a:ea typeface="Courier" charset="0"/>
                <a:cs typeface="Courier" charset="0"/>
              </a:rPr>
              <a:t>str.charAt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x-none" dirty="0" err="1">
                <a:latin typeface="Courier" charset="0"/>
                <a:ea typeface="Courier" charset="0"/>
                <a:cs typeface="Courier" charset="0"/>
              </a:rPr>
              <a:t>strLength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); </a:t>
            </a:r>
            <a:r>
              <a:rPr lang="en-US" altLang="x-none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// ERROR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String Operations</a:t>
            </a:r>
          </a:p>
        </p:txBody>
      </p:sp>
    </p:spTree>
    <p:extLst>
      <p:ext uri="{BB962C8B-B14F-4D97-AF65-F5344CB8AC3E}">
        <p14:creationId xmlns:p14="http://schemas.microsoft.com/office/powerpoint/2010/main" val="95955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66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66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66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66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= Toasters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263" y="2928938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7800"/>
            <a:ext cx="1944688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50888" y="3205163"/>
            <a:ext cx="1416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parameter</a:t>
            </a:r>
          </a:p>
        </p:txBody>
      </p:sp>
    </p:spTree>
    <p:extLst>
      <p:ext uri="{BB962C8B-B14F-4D97-AF65-F5344CB8AC3E}">
        <p14:creationId xmlns:p14="http://schemas.microsoft.com/office/powerpoint/2010/main" val="19543812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Substrings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A </a:t>
            </a:r>
            <a:r>
              <a:rPr lang="en-US" sz="3200" i="1" dirty="0"/>
              <a:t>substring</a:t>
            </a:r>
            <a:r>
              <a:rPr lang="en-US" sz="3200" dirty="0"/>
              <a:t> is a subset of a string.</a:t>
            </a:r>
          </a:p>
          <a:p>
            <a:pPr marL="0" indent="0">
              <a:buNone/>
            </a:pPr>
            <a:endParaRPr lang="en-US" sz="21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buFontTx/>
              <a:buNone/>
            </a:pP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altLang="x-none" dirty="0" err="1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x-none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"Hello, world!"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>
              <a:buFontTx/>
              <a:buNone/>
            </a:pP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String hello = </a:t>
            </a:r>
            <a:r>
              <a:rPr lang="en-US" altLang="x-none" dirty="0" err="1">
                <a:latin typeface="Courier" charset="0"/>
                <a:ea typeface="Courier" charset="0"/>
                <a:cs typeface="Courier" charset="0"/>
              </a:rPr>
              <a:t>str.substring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(0, 5);	</a:t>
            </a:r>
            <a:endParaRPr lang="en-US" altLang="x-none" sz="2000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graphicFrame>
        <p:nvGraphicFramePr>
          <p:cNvPr id="7" name="Group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583662"/>
              </p:ext>
            </p:extLst>
          </p:nvPr>
        </p:nvGraphicFramePr>
        <p:xfrm>
          <a:off x="152399" y="4114800"/>
          <a:ext cx="8839193" cy="830263"/>
        </p:xfrm>
        <a:graphic>
          <a:graphicData uri="http://schemas.openxmlformats.org/drawingml/2006/table">
            <a:tbl>
              <a:tblPr/>
              <a:tblGrid>
                <a:gridCol w="6811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95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95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95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11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95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795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7956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7956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7956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7956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7956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12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','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 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'w'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'd'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'!'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90048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Substrings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A </a:t>
            </a:r>
            <a:r>
              <a:rPr lang="en-US" sz="3200" i="1" dirty="0"/>
              <a:t>substring</a:t>
            </a:r>
            <a:r>
              <a:rPr lang="en-US" sz="3200" dirty="0"/>
              <a:t> is a subset of a string.</a:t>
            </a:r>
          </a:p>
          <a:p>
            <a:pPr marL="0" indent="0">
              <a:buNone/>
            </a:pPr>
            <a:endParaRPr lang="en-US" sz="21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buFontTx/>
              <a:buNone/>
            </a:pP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altLang="x-none" dirty="0" err="1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x-none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"Hello, world!"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>
              <a:buFontTx/>
              <a:buNone/>
            </a:pP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altLang="x-none" dirty="0" err="1">
                <a:latin typeface="Courier" charset="0"/>
                <a:ea typeface="Courier" charset="0"/>
                <a:cs typeface="Courier" charset="0"/>
              </a:rPr>
              <a:t>worldExclm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x-none" dirty="0" err="1">
                <a:latin typeface="Courier" charset="0"/>
                <a:ea typeface="Courier" charset="0"/>
                <a:cs typeface="Courier" charset="0"/>
              </a:rPr>
              <a:t>str.substring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(7, 13);</a:t>
            </a:r>
          </a:p>
        </p:txBody>
      </p:sp>
      <p:graphicFrame>
        <p:nvGraphicFramePr>
          <p:cNvPr id="7" name="Group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08191"/>
              </p:ext>
            </p:extLst>
          </p:nvPr>
        </p:nvGraphicFramePr>
        <p:xfrm>
          <a:off x="152399" y="4114800"/>
          <a:ext cx="8839193" cy="830263"/>
        </p:xfrm>
        <a:graphic>
          <a:graphicData uri="http://schemas.openxmlformats.org/drawingml/2006/table">
            <a:tbl>
              <a:tblPr/>
              <a:tblGrid>
                <a:gridCol w="6811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95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95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95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11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95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795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7956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7956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7956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7956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7956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12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','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 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'w'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'd'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'!'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38025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Substrings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A </a:t>
            </a:r>
            <a:r>
              <a:rPr lang="en-US" sz="3200" i="1" dirty="0"/>
              <a:t>substring</a:t>
            </a:r>
            <a:r>
              <a:rPr lang="en-US" sz="3200" dirty="0"/>
              <a:t> is a subset of a string.</a:t>
            </a:r>
          </a:p>
          <a:p>
            <a:pPr marL="0" indent="0">
              <a:buNone/>
            </a:pPr>
            <a:endParaRPr lang="en-US" sz="21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buFontTx/>
              <a:buNone/>
            </a:pP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altLang="x-none" dirty="0" err="1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x-none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"Hello, world!"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>
              <a:buFontTx/>
              <a:buNone/>
            </a:pP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altLang="x-none" dirty="0" err="1">
                <a:latin typeface="Courier" charset="0"/>
                <a:ea typeface="Courier" charset="0"/>
                <a:cs typeface="Courier" charset="0"/>
              </a:rPr>
              <a:t>worldExclm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x-none" dirty="0" err="1">
                <a:latin typeface="Courier" charset="0"/>
                <a:ea typeface="Courier" charset="0"/>
                <a:cs typeface="Courier" charset="0"/>
              </a:rPr>
              <a:t>str.substring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(7); </a:t>
            </a:r>
            <a:r>
              <a:rPr lang="en-US" altLang="x-none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to end</a:t>
            </a:r>
          </a:p>
        </p:txBody>
      </p:sp>
      <p:graphicFrame>
        <p:nvGraphicFramePr>
          <p:cNvPr id="7" name="Group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08191"/>
              </p:ext>
            </p:extLst>
          </p:nvPr>
        </p:nvGraphicFramePr>
        <p:xfrm>
          <a:off x="152399" y="4114800"/>
          <a:ext cx="8839193" cy="830263"/>
        </p:xfrm>
        <a:graphic>
          <a:graphicData uri="http://schemas.openxmlformats.org/drawingml/2006/table">
            <a:tbl>
              <a:tblPr/>
              <a:tblGrid>
                <a:gridCol w="6811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95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95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95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11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95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795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7956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7956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7956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7956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7956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12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','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 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'w'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'd'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'!'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09132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Methods</a:t>
            </a:r>
          </a:p>
        </p:txBody>
      </p:sp>
      <p:graphicFrame>
        <p:nvGraphicFramePr>
          <p:cNvPr id="4" name="Group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419086"/>
              </p:ext>
            </p:extLst>
          </p:nvPr>
        </p:nvGraphicFramePr>
        <p:xfrm>
          <a:off x="152400" y="1449388"/>
          <a:ext cx="8845550" cy="3168014"/>
        </p:xfrm>
        <a:graphic>
          <a:graphicData uri="http://schemas.openxmlformats.org/drawingml/2006/table">
            <a:tbl>
              <a:tblPr/>
              <a:tblGrid>
                <a:gridCol w="3702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3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87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Method 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6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.length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number of characters in this string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6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.charAt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index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char at the given index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3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.indexOf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 where the start of the given string appears in this string (-1 if not found)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8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.substring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index1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index2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or  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.substring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index1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the characters in this string from 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index1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(inclusive) to 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index2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(</a:t>
                      </a:r>
                      <a:r>
                        <a:rPr kumimoji="0" lang="en-US" altLang="x-none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exclusive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); if </a:t>
                      </a:r>
                      <a:r>
                        <a:rPr kumimoji="0" lang="en-US" altLang="x-none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index2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is omitted, goes until end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9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.toLowerCase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a new string with all lowercase letters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7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.toUpperCase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a new string with all uppercase letters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52400" y="5029200"/>
            <a:ext cx="88392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x-none" dirty="0"/>
              <a:t>These methods are called using </a:t>
            </a:r>
            <a:r>
              <a:rPr lang="en-US" altLang="x-none" b="1" dirty="0"/>
              <a:t>dot notation:</a:t>
            </a:r>
          </a:p>
          <a:p>
            <a:pPr lvl="1">
              <a:buFontTx/>
              <a:buNone/>
            </a:pPr>
            <a:endParaRPr lang="en-US" altLang="x-none" sz="9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String </a:t>
            </a:r>
            <a:r>
              <a:rPr lang="en-US" altLang="x-none" dirty="0" err="1">
                <a:latin typeface="Consolas" charset="0"/>
              </a:rPr>
              <a:t>className</a:t>
            </a:r>
            <a:r>
              <a:rPr lang="en-US" altLang="x-none" dirty="0">
                <a:latin typeface="Consolas" charset="0"/>
              </a:rPr>
              <a:t> = </a:t>
            </a:r>
            <a:r>
              <a:rPr lang="en-US" altLang="x-none" dirty="0">
                <a:solidFill>
                  <a:srgbClr val="0432FF"/>
                </a:solidFill>
                <a:latin typeface="Consolas" charset="0"/>
              </a:rPr>
              <a:t>"CS 106yay!"</a:t>
            </a:r>
            <a:r>
              <a:rPr lang="en-US" altLang="x-none" dirty="0">
                <a:latin typeface="Consolas" charset="0"/>
              </a:rPr>
              <a:t>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 err="1">
                <a:latin typeface="Consolas" charset="0"/>
              </a:rPr>
              <a:t>println</a:t>
            </a:r>
            <a:r>
              <a:rPr lang="en-US" altLang="x-none" dirty="0">
                <a:latin typeface="Consolas" charset="0"/>
              </a:rPr>
              <a:t>(</a:t>
            </a:r>
            <a:r>
              <a:rPr lang="en-US" altLang="x-none" b="1" dirty="0" err="1">
                <a:latin typeface="Consolas" charset="0"/>
              </a:rPr>
              <a:t>className.length</a:t>
            </a:r>
            <a:r>
              <a:rPr lang="en-US" altLang="x-none" b="1" dirty="0">
                <a:latin typeface="Consolas" charset="0"/>
              </a:rPr>
              <a:t>()</a:t>
            </a:r>
            <a:r>
              <a:rPr lang="en-US" altLang="x-none" dirty="0">
                <a:latin typeface="Consolas" charset="0"/>
              </a:rPr>
              <a:t>);   </a:t>
            </a:r>
            <a:r>
              <a:rPr lang="en-US" altLang="x-none" dirty="0">
                <a:solidFill>
                  <a:srgbClr val="008000"/>
                </a:solidFill>
                <a:latin typeface="Consolas" charset="0"/>
              </a:rPr>
              <a:t>// 10</a:t>
            </a:r>
          </a:p>
        </p:txBody>
      </p:sp>
    </p:spTree>
    <p:extLst>
      <p:ext uri="{BB962C8B-B14F-4D97-AF65-F5344CB8AC3E}">
        <p14:creationId xmlns:p14="http://schemas.microsoft.com/office/powerpoint/2010/main" val="14259207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are Immutable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Once you create a String, its contents </a:t>
            </a:r>
            <a:r>
              <a:rPr lang="en-US" sz="2800" b="1" dirty="0"/>
              <a:t>cannot be changed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altLang="x-none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Cannot change individual chars in the string</a:t>
            </a:r>
            <a:endParaRPr lang="en-US" dirty="0"/>
          </a:p>
          <a:p>
            <a:pPr>
              <a:buFontTx/>
              <a:buNone/>
            </a:pP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String typo = </a:t>
            </a:r>
            <a:r>
              <a:rPr lang="en-US" altLang="x-none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"Hello, </a:t>
            </a:r>
            <a:r>
              <a:rPr lang="en-US" altLang="x-none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warld</a:t>
            </a:r>
            <a:r>
              <a:rPr lang="en-US" altLang="x-none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!”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lvl="0" indent="0">
              <a:buNone/>
            </a:pPr>
            <a:r>
              <a:rPr lang="en-US" altLang="x-none" dirty="0" err="1">
                <a:latin typeface="Courier" charset="0"/>
                <a:ea typeface="Courier" charset="0"/>
                <a:cs typeface="Courier" charset="0"/>
              </a:rPr>
              <a:t>typo.charAt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(8) = ‘o’; </a:t>
            </a:r>
            <a:r>
              <a:rPr lang="en-US" altLang="x-none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Error! Will not run.</a:t>
            </a:r>
            <a:endParaRPr lang="en-US" dirty="0">
              <a:solidFill>
                <a:srgbClr val="000000"/>
              </a:solidFill>
            </a:endParaRPr>
          </a:p>
          <a:p>
            <a:pPr>
              <a:buNone/>
            </a:pPr>
            <a:endParaRPr lang="en-US" altLang="x-none" sz="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To change a String, you must create a </a:t>
            </a:r>
            <a:r>
              <a:rPr lang="en-US" sz="2800" i="1" dirty="0"/>
              <a:t>new</a:t>
            </a:r>
            <a:r>
              <a:rPr lang="en-US" sz="2800" dirty="0"/>
              <a:t> String containing the value you want (e.g. using String methods).</a:t>
            </a:r>
          </a:p>
          <a:p>
            <a:pPr marL="0" indent="0">
              <a:buNone/>
            </a:pPr>
            <a:endParaRPr lang="en-US" sz="2800" dirty="0"/>
          </a:p>
          <a:p>
            <a:pPr lvl="0">
              <a:buNone/>
            </a:pPr>
            <a:r>
              <a:rPr lang="en-US" altLang="x-none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String corrected = </a:t>
            </a:r>
            <a:r>
              <a:rPr lang="en-US" altLang="x-none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"Hello, world!”</a:t>
            </a:r>
            <a:r>
              <a:rPr lang="en-US" altLang="x-none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70468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are Immutable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className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cs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106a";</a:t>
            </a:r>
          </a:p>
          <a:p>
            <a:pPr marL="0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className.toUpperCase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		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does nothing!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className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className.toUpperCase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	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✔</a:t>
            </a:r>
          </a:p>
          <a:p>
            <a:pPr marL="0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className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);			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CS 106A</a:t>
            </a:r>
          </a:p>
          <a:p>
            <a:pPr marL="0" indent="0">
              <a:buNone/>
            </a:pPr>
            <a:endParaRPr lang="en-US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45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Strings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String greeting = "Hello!”;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(greeting == 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"Hello!"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{	</a:t>
            </a:r>
            <a:r>
              <a:rPr lang="en-US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// Doesn’t work!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Instead: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greeting</a:t>
            </a:r>
            <a:r>
              <a:rPr lang="en-US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.equals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"Hello!"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)) {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endParaRPr lang="en-US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01740" y="5984557"/>
            <a:ext cx="674051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i="1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Always</a:t>
            </a:r>
            <a:r>
              <a:rPr lang="en-US" sz="26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 use .equals instead of == and !=</a:t>
            </a:r>
            <a:endParaRPr lang="en-US" sz="2600" i="1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99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Strings</a:t>
            </a:r>
          </a:p>
        </p:txBody>
      </p:sp>
      <p:graphicFrame>
        <p:nvGraphicFramePr>
          <p:cNvPr id="4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186131"/>
              </p:ext>
            </p:extLst>
          </p:nvPr>
        </p:nvGraphicFramePr>
        <p:xfrm>
          <a:off x="76200" y="1371600"/>
          <a:ext cx="8953500" cy="2691131"/>
        </p:xfrm>
        <a:graphic>
          <a:graphicData uri="http://schemas.openxmlformats.org/drawingml/2006/table">
            <a:tbl>
              <a:tblPr/>
              <a:tblGrid>
                <a:gridCol w="346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Method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s1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.equals(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s2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whether two strings contain the same characters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s1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.equalsIgnoreCase(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s2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whether two strings contain the same characters, ignoring upper vs. lower case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s1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.startsWith(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s2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whether 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contains 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’s characters at start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s1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.endsWith(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s2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whether 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contains 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’s characters at end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s1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.contains(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s2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whether 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is found within 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57929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Looping Over Strings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A common String programming pattern is looping over a string and operating on each character.</a:t>
            </a:r>
            <a:endParaRPr lang="en-US" sz="2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"Hello!"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str.length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str.charAt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Do something with </a:t>
            </a:r>
            <a:r>
              <a:rPr lang="en-US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ch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here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082836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Looping Over Strings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A common String programming pattern is looping over a string and operating on each character.</a:t>
            </a:r>
            <a:endParaRPr lang="en-US" sz="2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Prints out each letter on a separate line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"Hello!"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str.length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str.charAt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07902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= Toasters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263" y="2928938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7800"/>
            <a:ext cx="1944688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50888" y="3205163"/>
            <a:ext cx="1416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parameter</a:t>
            </a:r>
          </a:p>
        </p:txBody>
      </p:sp>
      <p:pic>
        <p:nvPicPr>
          <p:cNvPr id="7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313" y="1397794"/>
            <a:ext cx="255270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35904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Looping Over Strings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A common String programming pattern is looping over a string and operating on each character.</a:t>
            </a:r>
            <a:endParaRPr lang="en-US" sz="2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Creates a new String in all caps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"Hello!"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newStr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str.length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str.charAt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newStr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+=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Character.toUpperCase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newStr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);		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HELLO!</a:t>
            </a:r>
          </a:p>
        </p:txBody>
      </p:sp>
    </p:spTree>
    <p:extLst>
      <p:ext uri="{BB962C8B-B14F-4D97-AF65-F5344CB8AC3E}">
        <p14:creationId xmlns:p14="http://schemas.microsoft.com/office/powerpoint/2010/main" val="5952184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Recap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/>
              <a:t>Recap</a:t>
            </a:r>
          </a:p>
          <a:p>
            <a:pPr lvl="1"/>
            <a:r>
              <a:rPr lang="en-US" altLang="x-none" sz="3400" dirty="0"/>
              <a:t>Parameters</a:t>
            </a:r>
          </a:p>
          <a:p>
            <a:pPr lvl="1"/>
            <a:r>
              <a:rPr lang="en-US" altLang="x-none" sz="3400" dirty="0"/>
              <a:t>Return</a:t>
            </a:r>
          </a:p>
          <a:p>
            <a:r>
              <a:rPr lang="en-US" altLang="x-none" sz="3600" dirty="0"/>
              <a:t>Random Numbers</a:t>
            </a:r>
          </a:p>
          <a:p>
            <a:r>
              <a:rPr lang="en-US" altLang="x-none" sz="3600" dirty="0"/>
              <a:t>Text Processing</a:t>
            </a:r>
          </a:p>
          <a:p>
            <a:pPr lvl="1"/>
            <a:r>
              <a:rPr lang="en-US" altLang="x-none" sz="3400" dirty="0"/>
              <a:t>Characters</a:t>
            </a:r>
          </a:p>
          <a:p>
            <a:pPr lvl="1"/>
            <a:r>
              <a:rPr lang="en-US" altLang="x-none" sz="3400" dirty="0"/>
              <a:t>Strings</a:t>
            </a:r>
            <a:endParaRPr lang="en-US" altLang="x-none" sz="3400" b="1" dirty="0"/>
          </a:p>
          <a:p>
            <a:pPr marL="3175" indent="0">
              <a:buNone/>
            </a:pPr>
            <a:r>
              <a:rPr lang="en-US" altLang="x-none" sz="3600" b="1" dirty="0"/>
              <a:t>Next time: </a:t>
            </a:r>
            <a:r>
              <a:rPr lang="en-US" altLang="x-none" sz="3600" dirty="0"/>
              <a:t>problem-solving with Strings</a:t>
            </a:r>
            <a:endParaRPr lang="en-US" altLang="x-none" sz="3600" b="1" dirty="0"/>
          </a:p>
        </p:txBody>
      </p:sp>
    </p:spTree>
    <p:extLst>
      <p:ext uri="{BB962C8B-B14F-4D97-AF65-F5344CB8AC3E}">
        <p14:creationId xmlns:p14="http://schemas.microsoft.com/office/powerpoint/2010/main" val="12204947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6147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int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= 0;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&lt; MAX_NUM;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println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"! = " +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76800" y="304800"/>
            <a:ext cx="533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500" b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10516557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7171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2017713" y="928688"/>
            <a:ext cx="162560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4897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7171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7172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>
                <a:solidFill>
                  <a:srgbClr val="C00000"/>
                </a:solidFill>
                <a:latin typeface="Courier New" charset="0"/>
              </a:rPr>
              <a:t>0</a:t>
            </a:r>
          </a:p>
        </p:txBody>
      </p:sp>
      <p:sp>
        <p:nvSpPr>
          <p:cNvPr id="7173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2017713" y="928688"/>
            <a:ext cx="162560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2929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8197" name="Rectangle 6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8198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80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9221" name="Rectangle 6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9222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7503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0245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0246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0714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1269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1270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71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72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1273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>
                <a:solidFill>
                  <a:srgbClr val="C00000"/>
                </a:solidFill>
                <a:latin typeface="Courier New" charset="0"/>
              </a:rPr>
              <a:t>0</a:t>
            </a:r>
          </a:p>
        </p:txBody>
      </p:sp>
      <p:sp>
        <p:nvSpPr>
          <p:cNvPr id="11274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1275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76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1277" name="Rectangle 1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5644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2293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2294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private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int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int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n)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int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result = 1;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int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= 1;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&lt;= n;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result *=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2295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>
                <a:solidFill>
                  <a:srgbClr val="C00000"/>
                </a:solidFill>
                <a:latin typeface="Courier New" charset="0"/>
              </a:rPr>
              <a:t>1</a:t>
            </a:r>
          </a:p>
        </p:txBody>
      </p:sp>
      <p:sp>
        <p:nvSpPr>
          <p:cNvPr id="12296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dirty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2297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2298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2299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2300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2301" name="Rectangle 14"/>
          <p:cNvSpPr>
            <a:spLocks noChangeArrowheads="1"/>
          </p:cNvSpPr>
          <p:nvPr/>
        </p:nvSpPr>
        <p:spPr bwMode="auto">
          <a:xfrm>
            <a:off x="1712913" y="1147763"/>
            <a:ext cx="2655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2302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648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= Toasters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263" y="2928938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0308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3317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3318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3319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3320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1144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dirty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3321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3322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3323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>
                <a:solidFill>
                  <a:srgbClr val="C00000"/>
                </a:solidFill>
                <a:latin typeface="Courier New" charset="0"/>
              </a:rPr>
              <a:t>1</a:t>
            </a:r>
          </a:p>
        </p:txBody>
      </p:sp>
      <p:sp>
        <p:nvSpPr>
          <p:cNvPr id="13324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3325" name="Rectangle 14"/>
          <p:cNvSpPr>
            <a:spLocks noChangeArrowheads="1"/>
          </p:cNvSpPr>
          <p:nvPr/>
        </p:nvSpPr>
        <p:spPr bwMode="auto">
          <a:xfrm>
            <a:off x="2584450" y="1482725"/>
            <a:ext cx="1538288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3326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9329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4341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4342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4343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4344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4345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4346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4347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4348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4349" name="Rectangle 14"/>
          <p:cNvSpPr>
            <a:spLocks noChangeArrowheads="1"/>
          </p:cNvSpPr>
          <p:nvPr/>
        </p:nvSpPr>
        <p:spPr bwMode="auto">
          <a:xfrm>
            <a:off x="4370388" y="1482725"/>
            <a:ext cx="1292225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4350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8053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5365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5366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5367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5368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5369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5370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5371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5372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5373" name="Rectangle 14"/>
          <p:cNvSpPr>
            <a:spLocks noChangeArrowheads="1"/>
          </p:cNvSpPr>
          <p:nvPr/>
        </p:nvSpPr>
        <p:spPr bwMode="auto">
          <a:xfrm>
            <a:off x="1685925" y="2484438"/>
            <a:ext cx="2497138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5374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8700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6389" name="AutoShape 7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6391" name="Rectangle 11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72C7883E-3DF9-8342-B80B-F5EA039968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8088" y="1779200"/>
            <a:ext cx="31115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111328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int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= 0;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&lt; MAX_NUM;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println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"! = " +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7413" name="Rectangle 6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7414" name="AutoShape 7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7415" name="Rectangle 8"/>
          <p:cNvSpPr>
            <a:spLocks noChangeArrowheads="1"/>
          </p:cNvSpPr>
          <p:nvPr/>
        </p:nvSpPr>
        <p:spPr bwMode="auto">
          <a:xfrm>
            <a:off x="6288088" y="1779200"/>
            <a:ext cx="31115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17416" name="Rectangle 9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C0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6542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6027738" y="928688"/>
            <a:ext cx="623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29331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>
                <a:solidFill>
                  <a:srgbClr val="C00000"/>
                </a:solidFill>
                <a:latin typeface="Courier New" charset="0"/>
              </a:rPr>
              <a:t>1</a:t>
            </a:r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6027738" y="928688"/>
            <a:ext cx="623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55368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946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9554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048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3469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1510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algn="l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28507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x-none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x-none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17546</TotalTime>
  <Words>5898</Words>
  <Application>Microsoft Macintosh PowerPoint</Application>
  <PresentationFormat>On-screen Show (4:3)</PresentationFormat>
  <Paragraphs>1511</Paragraphs>
  <Slides>127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127</vt:i4>
      </vt:variant>
    </vt:vector>
  </HeadingPairs>
  <TitlesOfParts>
    <vt:vector size="140" baseType="lpstr">
      <vt:lpstr>ＭＳ Ｐゴシック</vt:lpstr>
      <vt:lpstr>Andale Mono</vt:lpstr>
      <vt:lpstr>Arial</vt:lpstr>
      <vt:lpstr>Calibri</vt:lpstr>
      <vt:lpstr>Chalkboard</vt:lpstr>
      <vt:lpstr>Consolas</vt:lpstr>
      <vt:lpstr>Courier</vt:lpstr>
      <vt:lpstr>Courier New</vt:lpstr>
      <vt:lpstr>Mangal</vt:lpstr>
      <vt:lpstr>Tahoma</vt:lpstr>
      <vt:lpstr>Times New Roman</vt:lpstr>
      <vt:lpstr>Verdana</vt:lpstr>
      <vt:lpstr>Default Design</vt:lpstr>
      <vt:lpstr>CS 106A, Lecture 8 Characters and Strings</vt:lpstr>
      <vt:lpstr>Plan For Today</vt:lpstr>
      <vt:lpstr>Announcements</vt:lpstr>
      <vt:lpstr>Plan For Today</vt:lpstr>
      <vt:lpstr>Parameters</vt:lpstr>
      <vt:lpstr>Return</vt:lpstr>
      <vt:lpstr>Methods = Toasters</vt:lpstr>
      <vt:lpstr>Methods = Toasters</vt:lpstr>
      <vt:lpstr>Methods = Toasters</vt:lpstr>
      <vt:lpstr>Methods = Toasters</vt:lpstr>
      <vt:lpstr>Methods = Toasters</vt:lpstr>
      <vt:lpstr>Example: readInt</vt:lpstr>
      <vt:lpstr>Example: readInt</vt:lpstr>
      <vt:lpstr>Example: readInt</vt:lpstr>
      <vt:lpstr>Example: readInt</vt:lpstr>
      <vt:lpstr>Example: readInt</vt:lpstr>
      <vt:lpstr>Example: readInt</vt:lpstr>
      <vt:lpstr>Example: readInt</vt:lpstr>
      <vt:lpstr>Plan For Today</vt:lpstr>
      <vt:lpstr>Parameters Example: drawBox</vt:lpstr>
      <vt:lpstr>Parameters Example: drawBox</vt:lpstr>
      <vt:lpstr>Parameters Example: drawBox</vt:lpstr>
      <vt:lpstr>drawBox</vt:lpstr>
      <vt:lpstr>drawBox</vt:lpstr>
      <vt:lpstr>drawBox</vt:lpstr>
      <vt:lpstr>drawBox</vt:lpstr>
      <vt:lpstr>drawBox</vt:lpstr>
      <vt:lpstr>drawBox</vt:lpstr>
      <vt:lpstr>drawBox</vt:lpstr>
      <vt:lpstr>drawBox</vt:lpstr>
      <vt:lpstr>drawBox</vt:lpstr>
      <vt:lpstr>Parameter Names</vt:lpstr>
      <vt:lpstr>Parameter Names</vt:lpstr>
      <vt:lpstr>Parameter Names</vt:lpstr>
      <vt:lpstr>Parameter Names</vt:lpstr>
      <vt:lpstr>Plan For Today</vt:lpstr>
      <vt:lpstr>Return Example: metersToCm</vt:lpstr>
      <vt:lpstr>Return Example: metersToCm</vt:lpstr>
      <vt:lpstr>Return Example: metersToCm</vt:lpstr>
      <vt:lpstr>Return Example: metersToCm</vt:lpstr>
      <vt:lpstr>Return Example: metersToCm</vt:lpstr>
      <vt:lpstr>Return Example: metersToCm</vt:lpstr>
      <vt:lpstr>Return Example: metersToCm</vt:lpstr>
      <vt:lpstr>Return Example: metersToCm</vt:lpstr>
      <vt:lpstr>Return Values and Expressions</vt:lpstr>
      <vt:lpstr>Return Values and Expressions</vt:lpstr>
      <vt:lpstr>Buggy Example!</vt:lpstr>
      <vt:lpstr>Buggy Example!</vt:lpstr>
      <vt:lpstr>Factorial Code Walkthrough</vt:lpstr>
      <vt:lpstr>Plan For Today</vt:lpstr>
      <vt:lpstr>RandomGenerator</vt:lpstr>
      <vt:lpstr>RandomGenerator</vt:lpstr>
      <vt:lpstr>Plan For Today</vt:lpstr>
      <vt:lpstr>Text Processing</vt:lpstr>
      <vt:lpstr>Goal</vt:lpstr>
      <vt:lpstr>Plan For Today</vt:lpstr>
      <vt:lpstr>Char</vt:lpstr>
      <vt:lpstr>Char</vt:lpstr>
      <vt:lpstr>Char Math!</vt:lpstr>
      <vt:lpstr>Char Math!</vt:lpstr>
      <vt:lpstr>Char Math!</vt:lpstr>
      <vt:lpstr>Side Note: Type-casting</vt:lpstr>
      <vt:lpstr>Character Methods</vt:lpstr>
      <vt:lpstr>Character Methods</vt:lpstr>
      <vt:lpstr>Character Methods</vt:lpstr>
      <vt:lpstr>Plan For Today</vt:lpstr>
      <vt:lpstr>Strings</vt:lpstr>
      <vt:lpstr>Creating Strings</vt:lpstr>
      <vt:lpstr>Common String Operations</vt:lpstr>
      <vt:lpstr>Substrings</vt:lpstr>
      <vt:lpstr>Substrings</vt:lpstr>
      <vt:lpstr>Substrings</vt:lpstr>
      <vt:lpstr>String Methods</vt:lpstr>
      <vt:lpstr>Strings are Immutable</vt:lpstr>
      <vt:lpstr>Strings are Immutable</vt:lpstr>
      <vt:lpstr>Comparing Strings</vt:lpstr>
      <vt:lpstr>Comparing Strings</vt:lpstr>
      <vt:lpstr>Looping Over Strings</vt:lpstr>
      <vt:lpstr>Looping Over Strings</vt:lpstr>
      <vt:lpstr>Looping Over Strings</vt:lpstr>
      <vt:lpstr>Recap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106A Lecture Slides</dc:title>
  <dc:creator/>
  <cp:keywords/>
  <dc:description/>
  <cp:lastModifiedBy>Colin Kincaid</cp:lastModifiedBy>
  <cp:revision>1533</cp:revision>
  <cp:lastPrinted>2017-07-10T09:42:22Z</cp:lastPrinted>
  <dcterms:created xsi:type="dcterms:W3CDTF">2008-06-28T20:57:21Z</dcterms:created>
  <dcterms:modified xsi:type="dcterms:W3CDTF">2018-07-09T18:23:37Z</dcterms:modified>
</cp:coreProperties>
</file>